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0" Type="http://schemas.openxmlformats.org/officeDocument/2006/relationships/notesSlide" Target="../notesSlides/notesSlide5.xml"/><Relationship Id="rId1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9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47.png"/><Relationship Id="rId7" Type="http://schemas.openxmlformats.org/officeDocument/2006/relationships/image" Target="../media/image46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0" Type="http://schemas.openxmlformats.org/officeDocument/2006/relationships/notesSlide" Target="../notesSlides/notesSlide10.xml"/><Relationship Id="rId1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1.png"/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730823" y="1314338"/>
            <a:ext cx="1682353" cy="312539"/>
          </a:xfrm>
          <a:prstGeom prst="rect">
            <a:avLst/>
          </a:prstGeom>
          <a:noFill/>
        </p:spPr>
        <p:txBody>
          <a:bodyPr wrap="square" lIns="170053" tIns="85090" rIns="170053" bIns="8509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kern="0" spc="2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TECHNICAL GUIDE</a:t>
            </a:r>
            <a:endParaRPr lang="en-US" sz="940" dirty="0"/>
          </a:p>
        </p:txBody>
      </p:sp>
      <p:sp>
        <p:nvSpPr>
          <p:cNvPr id="4" name="Text 1"/>
          <p:cNvSpPr/>
          <p:nvPr/>
        </p:nvSpPr>
        <p:spPr>
          <a:xfrm>
            <a:off x="1350169" y="1933194"/>
            <a:ext cx="6443663" cy="11023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2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大規模言語モデル（LLM）</a:t>
            </a:r>
            <a:r>
              <a:rPr lang="en-US" sz="32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r>
              <a:rPr lang="en-US" sz="32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推論最適化技術</a:t>
            </a:r>
            <a:endParaRPr lang="en-US" sz="3295" dirty="0"/>
          </a:p>
        </p:txBody>
      </p:sp>
      <p:sp>
        <p:nvSpPr>
          <p:cNvPr id="5" name="Text 2"/>
          <p:cNvSpPr/>
          <p:nvPr/>
        </p:nvSpPr>
        <p:spPr>
          <a:xfrm>
            <a:off x="1350169" y="3220157"/>
            <a:ext cx="6443663" cy="30896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705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速度向上・コスト削減のための実践ガイド</a:t>
            </a:r>
            <a:endParaRPr lang="en-US" sz="170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1197"/>
            <a:ext cx="85725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概要：推論最適化の3つの本質</a:t>
            </a:r>
            <a:endParaRPr lang="en-US" sz="2435" dirty="0"/>
          </a:p>
        </p:txBody>
      </p:sp>
      <p:sp>
        <p:nvSpPr>
          <p:cNvPr id="4" name="Shape 1"/>
          <p:cNvSpPr/>
          <p:nvPr/>
        </p:nvSpPr>
        <p:spPr>
          <a:xfrm>
            <a:off x="457200" y="1828130"/>
            <a:ext cx="2514600" cy="2514600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5416" y="2432670"/>
            <a:ext cx="428625" cy="42862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001604" y="3004170"/>
            <a:ext cx="1416248" cy="2696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計算量を減らす</a:t>
            </a:r>
            <a:endParaRPr lang="en-US" sz="1395" dirty="0"/>
          </a:p>
        </p:txBody>
      </p:sp>
      <p:sp>
        <p:nvSpPr>
          <p:cNvPr id="7" name="Text 3"/>
          <p:cNvSpPr/>
          <p:nvPr/>
        </p:nvSpPr>
        <p:spPr>
          <a:xfrm>
            <a:off x="459572" y="3381003"/>
            <a:ext cx="2500313" cy="342900"/>
          </a:xfrm>
          <a:prstGeom prst="rect">
            <a:avLst/>
          </a:prstGeom>
          <a:noFill/>
        </p:spPr>
        <p:txBody>
          <a:bodyPr wrap="square" lIns="170053" tIns="0" rIns="170053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量子化（Quantization）や剪定（Pruning）によるモデルの軽量化</a:t>
            </a:r>
            <a:endParaRPr lang="en-US" sz="940" dirty="0"/>
          </a:p>
        </p:txBody>
      </p:sp>
      <p:sp>
        <p:nvSpPr>
          <p:cNvPr id="8" name="Shape 4"/>
          <p:cNvSpPr/>
          <p:nvPr/>
        </p:nvSpPr>
        <p:spPr>
          <a:xfrm>
            <a:off x="3307528" y="1828130"/>
            <a:ext cx="2514600" cy="2514600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0516" y="2346945"/>
            <a:ext cx="428625" cy="428625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756692" y="2918445"/>
            <a:ext cx="1616273" cy="2696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計算回数を減らす</a:t>
            </a:r>
            <a:endParaRPr lang="en-US" sz="1395" dirty="0"/>
          </a:p>
        </p:txBody>
      </p:sp>
      <p:sp>
        <p:nvSpPr>
          <p:cNvPr id="11" name="Text 6"/>
          <p:cNvSpPr/>
          <p:nvPr/>
        </p:nvSpPr>
        <p:spPr>
          <a:xfrm>
            <a:off x="3314672" y="3295278"/>
            <a:ext cx="2500313" cy="514350"/>
          </a:xfrm>
          <a:prstGeom prst="rect">
            <a:avLst/>
          </a:prstGeom>
          <a:noFill/>
        </p:spPr>
        <p:txBody>
          <a:bodyPr wrap="square" lIns="170053" tIns="0" rIns="170053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推測デコード（Speculative Decoding）による生成ステップの削減</a:t>
            </a:r>
            <a:endParaRPr lang="en-US" sz="940" dirty="0"/>
          </a:p>
        </p:txBody>
      </p:sp>
      <p:sp>
        <p:nvSpPr>
          <p:cNvPr id="12" name="Shape 7"/>
          <p:cNvSpPr/>
          <p:nvPr/>
        </p:nvSpPr>
        <p:spPr>
          <a:xfrm>
            <a:off x="6167400" y="1828130"/>
            <a:ext cx="2514600" cy="2514600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5188" y="2432670"/>
            <a:ext cx="428625" cy="428625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6510635" y="3004170"/>
            <a:ext cx="1837730" cy="2696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メモリアクセス削減</a:t>
            </a:r>
            <a:endParaRPr lang="en-US" sz="1395" dirty="0"/>
          </a:p>
        </p:txBody>
      </p:sp>
      <p:sp>
        <p:nvSpPr>
          <p:cNvPr id="15" name="Text 9"/>
          <p:cNvSpPr/>
          <p:nvPr/>
        </p:nvSpPr>
        <p:spPr>
          <a:xfrm>
            <a:off x="6179344" y="3381003"/>
            <a:ext cx="2500313" cy="342900"/>
          </a:xfrm>
          <a:prstGeom prst="rect">
            <a:avLst/>
          </a:prstGeom>
          <a:noFill/>
        </p:spPr>
        <p:txBody>
          <a:bodyPr wrap="square" lIns="170053" tIns="0" rIns="170053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KV Cache管理やFusionによるデータ転送ボトルネックの解消</a:t>
            </a:r>
            <a:endParaRPr lang="en-US" sz="940" dirty="0"/>
          </a:p>
        </p:txBody>
      </p:sp>
      <p:sp>
        <p:nvSpPr>
          <p:cNvPr id="16" name="Text 10"/>
          <p:cNvSpPr/>
          <p:nvPr/>
        </p:nvSpPr>
        <p:spPr>
          <a:xfrm>
            <a:off x="0" y="4475559"/>
            <a:ext cx="9144000" cy="23217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👉 これらを組み合わせることで、最大10倍以上の性能向上が可能</a:t>
            </a:r>
            <a:endParaRPr lang="en-US" sz="119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1197"/>
            <a:ext cx="85725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技術分類：全体マップ</a:t>
            </a:r>
            <a:endParaRPr lang="en-US" sz="2435" dirty="0"/>
          </a:p>
        </p:txBody>
      </p:sp>
      <p:sp>
        <p:nvSpPr>
          <p:cNvPr id="4" name="Shape 1"/>
          <p:cNvSpPr/>
          <p:nvPr/>
        </p:nvSpPr>
        <p:spPr>
          <a:xfrm>
            <a:off x="571500" y="1542380"/>
            <a:ext cx="8001000" cy="3039666"/>
          </a:xfrm>
          <a:prstGeom prst="rect">
            <a:avLst/>
          </a:prstGeom>
          <a:solidFill>
            <a:srgbClr val="112240"/>
          </a:solidFill>
        </p:spPr>
      </p:sp>
      <p:sp>
        <p:nvSpPr>
          <p:cNvPr id="5" name="Shape 2"/>
          <p:cNvSpPr/>
          <p:nvPr/>
        </p:nvSpPr>
        <p:spPr>
          <a:xfrm>
            <a:off x="571500" y="1542380"/>
            <a:ext cx="2000250" cy="505420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6" name="Shape 3"/>
          <p:cNvSpPr/>
          <p:nvPr/>
        </p:nvSpPr>
        <p:spPr>
          <a:xfrm>
            <a:off x="571500" y="2033513"/>
            <a:ext cx="2000250" cy="14288"/>
          </a:xfrm>
          <a:prstGeom prst="rect">
            <a:avLst/>
          </a:prstGeom>
          <a:solidFill>
            <a:srgbClr val="64FFDA"/>
          </a:solidFill>
        </p:spPr>
      </p:sp>
      <p:sp>
        <p:nvSpPr>
          <p:cNvPr id="7" name="Text 4"/>
          <p:cNvSpPr/>
          <p:nvPr/>
        </p:nvSpPr>
        <p:spPr>
          <a:xfrm>
            <a:off x="571500" y="1542380"/>
            <a:ext cx="200025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カテゴリ</a:t>
            </a:r>
            <a:endParaRPr lang="en-US" sz="1090" dirty="0"/>
          </a:p>
        </p:txBody>
      </p:sp>
      <p:sp>
        <p:nvSpPr>
          <p:cNvPr id="8" name="Shape 5"/>
          <p:cNvSpPr/>
          <p:nvPr/>
        </p:nvSpPr>
        <p:spPr>
          <a:xfrm>
            <a:off x="2571750" y="1542380"/>
            <a:ext cx="2000250" cy="505420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9" name="Shape 6"/>
          <p:cNvSpPr/>
          <p:nvPr/>
        </p:nvSpPr>
        <p:spPr>
          <a:xfrm>
            <a:off x="2571750" y="2033513"/>
            <a:ext cx="2000250" cy="14288"/>
          </a:xfrm>
          <a:prstGeom prst="rect">
            <a:avLst/>
          </a:prstGeom>
          <a:solidFill>
            <a:srgbClr val="64FFDA"/>
          </a:solidFill>
        </p:spPr>
      </p:sp>
      <p:sp>
        <p:nvSpPr>
          <p:cNvPr id="10" name="Text 7"/>
          <p:cNvSpPr/>
          <p:nvPr/>
        </p:nvSpPr>
        <p:spPr>
          <a:xfrm>
            <a:off x="2571750" y="1542380"/>
            <a:ext cx="200025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目的</a:t>
            </a:r>
            <a:endParaRPr lang="en-US" sz="1090" dirty="0"/>
          </a:p>
        </p:txBody>
      </p:sp>
      <p:sp>
        <p:nvSpPr>
          <p:cNvPr id="11" name="Shape 8"/>
          <p:cNvSpPr/>
          <p:nvPr/>
        </p:nvSpPr>
        <p:spPr>
          <a:xfrm>
            <a:off x="4572000" y="1542380"/>
            <a:ext cx="4000500" cy="505420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12" name="Shape 9"/>
          <p:cNvSpPr/>
          <p:nvPr/>
        </p:nvSpPr>
        <p:spPr>
          <a:xfrm>
            <a:off x="4572000" y="2033513"/>
            <a:ext cx="4000500" cy="14288"/>
          </a:xfrm>
          <a:prstGeom prst="rect">
            <a:avLst/>
          </a:prstGeom>
          <a:solidFill>
            <a:srgbClr val="64FFDA"/>
          </a:solidFill>
        </p:spPr>
      </p:sp>
      <p:sp>
        <p:nvSpPr>
          <p:cNvPr id="13" name="Text 10"/>
          <p:cNvSpPr/>
          <p:nvPr/>
        </p:nvSpPr>
        <p:spPr>
          <a:xfrm>
            <a:off x="4572000" y="1542380"/>
            <a:ext cx="400050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代表技術</a:t>
            </a:r>
            <a:endParaRPr lang="en-US" sz="1090" dirty="0"/>
          </a:p>
        </p:txBody>
      </p:sp>
      <p:sp>
        <p:nvSpPr>
          <p:cNvPr id="14" name="Text 11"/>
          <p:cNvSpPr/>
          <p:nvPr/>
        </p:nvSpPr>
        <p:spPr>
          <a:xfrm>
            <a:off x="571500" y="2040657"/>
            <a:ext cx="2000250" cy="501848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モデル圧縮</a:t>
            </a:r>
            <a:endParaRPr lang="en-US" sz="1090" dirty="0"/>
          </a:p>
        </p:txBody>
      </p:sp>
      <p:sp>
        <p:nvSpPr>
          <p:cNvPr id="15" name="Text 12"/>
          <p:cNvSpPr/>
          <p:nvPr/>
        </p:nvSpPr>
        <p:spPr>
          <a:xfrm>
            <a:off x="2571750" y="2040657"/>
            <a:ext cx="2000250" cy="501848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計算削減</a:t>
            </a:r>
            <a:endParaRPr lang="en-US" sz="1160" dirty="0"/>
          </a:p>
        </p:txBody>
      </p:sp>
      <p:sp>
        <p:nvSpPr>
          <p:cNvPr id="16" name="Text 13"/>
          <p:cNvSpPr/>
          <p:nvPr/>
        </p:nvSpPr>
        <p:spPr>
          <a:xfrm>
            <a:off x="4572000" y="2040657"/>
            <a:ext cx="4000500" cy="501848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量子化・剪定・蒸留</a:t>
            </a:r>
            <a:endParaRPr lang="en-US" sz="1160" dirty="0"/>
          </a:p>
        </p:txBody>
      </p:sp>
      <p:sp>
        <p:nvSpPr>
          <p:cNvPr id="17" name="Text 14"/>
          <p:cNvSpPr/>
          <p:nvPr/>
        </p:nvSpPr>
        <p:spPr>
          <a:xfrm>
            <a:off x="571500" y="2542505"/>
            <a:ext cx="200025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推論アルゴリズム</a:t>
            </a:r>
            <a:endParaRPr lang="en-US" sz="1090" dirty="0"/>
          </a:p>
        </p:txBody>
      </p:sp>
      <p:sp>
        <p:nvSpPr>
          <p:cNvPr id="18" name="Text 15"/>
          <p:cNvSpPr/>
          <p:nvPr/>
        </p:nvSpPr>
        <p:spPr>
          <a:xfrm>
            <a:off x="2571750" y="2542505"/>
            <a:ext cx="200025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ステップ削減</a:t>
            </a:r>
            <a:endParaRPr lang="en-US" sz="1160" dirty="0"/>
          </a:p>
        </p:txBody>
      </p:sp>
      <p:sp>
        <p:nvSpPr>
          <p:cNvPr id="19" name="Text 16"/>
          <p:cNvSpPr/>
          <p:nvPr/>
        </p:nvSpPr>
        <p:spPr>
          <a:xfrm>
            <a:off x="4572000" y="2542505"/>
            <a:ext cx="400050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推測デコード・Early Exit</a:t>
            </a:r>
            <a:endParaRPr lang="en-US" sz="1160" dirty="0"/>
          </a:p>
        </p:txBody>
      </p:sp>
      <p:sp>
        <p:nvSpPr>
          <p:cNvPr id="20" name="Text 17"/>
          <p:cNvSpPr/>
          <p:nvPr/>
        </p:nvSpPr>
        <p:spPr>
          <a:xfrm>
            <a:off x="571500" y="3047926"/>
            <a:ext cx="200025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メモリ最適化</a:t>
            </a:r>
            <a:endParaRPr lang="en-US" sz="1090" dirty="0"/>
          </a:p>
        </p:txBody>
      </p:sp>
      <p:sp>
        <p:nvSpPr>
          <p:cNvPr id="21" name="Text 18"/>
          <p:cNvSpPr/>
          <p:nvPr/>
        </p:nvSpPr>
        <p:spPr>
          <a:xfrm>
            <a:off x="2571750" y="3047926"/>
            <a:ext cx="200025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ボトルネック解消</a:t>
            </a:r>
            <a:endParaRPr lang="en-US" sz="1160" dirty="0"/>
          </a:p>
        </p:txBody>
      </p:sp>
      <p:sp>
        <p:nvSpPr>
          <p:cNvPr id="22" name="Text 19"/>
          <p:cNvSpPr/>
          <p:nvPr/>
        </p:nvSpPr>
        <p:spPr>
          <a:xfrm>
            <a:off x="4572000" y="3047926"/>
            <a:ext cx="400050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KV Cache</a:t>
            </a:r>
            <a:endParaRPr lang="en-US" sz="1160" dirty="0"/>
          </a:p>
        </p:txBody>
      </p:sp>
      <p:sp>
        <p:nvSpPr>
          <p:cNvPr id="23" name="Text 20"/>
          <p:cNvSpPr/>
          <p:nvPr/>
        </p:nvSpPr>
        <p:spPr>
          <a:xfrm>
            <a:off x="571500" y="3553346"/>
            <a:ext cx="200025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システム最適化</a:t>
            </a:r>
            <a:endParaRPr lang="en-US" sz="1090" dirty="0"/>
          </a:p>
        </p:txBody>
      </p:sp>
      <p:sp>
        <p:nvSpPr>
          <p:cNvPr id="24" name="Text 21"/>
          <p:cNvSpPr/>
          <p:nvPr/>
        </p:nvSpPr>
        <p:spPr>
          <a:xfrm>
            <a:off x="2571750" y="3553346"/>
            <a:ext cx="200025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スループット向上</a:t>
            </a:r>
            <a:endParaRPr lang="en-US" sz="1160" dirty="0"/>
          </a:p>
        </p:txBody>
      </p:sp>
      <p:sp>
        <p:nvSpPr>
          <p:cNvPr id="25" name="Text 22"/>
          <p:cNvSpPr/>
          <p:nvPr/>
        </p:nvSpPr>
        <p:spPr>
          <a:xfrm>
            <a:off x="4572000" y="3553346"/>
            <a:ext cx="400050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Batching・vLLM</a:t>
            </a:r>
            <a:endParaRPr lang="en-US" sz="1160" dirty="0"/>
          </a:p>
        </p:txBody>
      </p:sp>
      <p:sp>
        <p:nvSpPr>
          <p:cNvPr id="26" name="Text 23"/>
          <p:cNvSpPr/>
          <p:nvPr/>
        </p:nvSpPr>
        <p:spPr>
          <a:xfrm>
            <a:off x="571500" y="4058766"/>
            <a:ext cx="200025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ハードウェア適応</a:t>
            </a:r>
            <a:endParaRPr lang="en-US" sz="1090" dirty="0"/>
          </a:p>
        </p:txBody>
      </p:sp>
      <p:sp>
        <p:nvSpPr>
          <p:cNvPr id="27" name="Text 24"/>
          <p:cNvSpPr/>
          <p:nvPr/>
        </p:nvSpPr>
        <p:spPr>
          <a:xfrm>
            <a:off x="2571750" y="4058766"/>
            <a:ext cx="200025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最大性能発揮</a:t>
            </a:r>
            <a:endParaRPr lang="en-US" sz="1160" dirty="0"/>
          </a:p>
        </p:txBody>
      </p:sp>
      <p:sp>
        <p:nvSpPr>
          <p:cNvPr id="28" name="Text 25"/>
          <p:cNvSpPr/>
          <p:nvPr/>
        </p:nvSpPr>
        <p:spPr>
          <a:xfrm>
            <a:off x="4572000" y="4058766"/>
            <a:ext cx="4000500" cy="505420"/>
          </a:xfrm>
          <a:prstGeom prst="rect">
            <a:avLst/>
          </a:prstGeom>
          <a:noFill/>
        </p:spPr>
        <p:txBody>
          <a:bodyPr wrap="square" lIns="170053" tIns="170053" rIns="170053" bIns="170053" rtlCol="0" anchor="ctr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FP8・INT4</a:t>
            </a:r>
            <a:endParaRPr lang="en-US" sz="11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1197"/>
            <a:ext cx="85725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モデル圧縮技術：量子化（Quantization）</a:t>
            </a:r>
            <a:endParaRPr lang="en-US" sz="2435" dirty="0"/>
          </a:p>
        </p:txBody>
      </p:sp>
      <p:sp>
        <p:nvSpPr>
          <p:cNvPr id="4" name="Text 1"/>
          <p:cNvSpPr/>
          <p:nvPr/>
        </p:nvSpPr>
        <p:spPr>
          <a:xfrm>
            <a:off x="571500" y="1185193"/>
            <a:ext cx="8572500" cy="23217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7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FP16/FP32 → INT8/INT4 変換による計算量とメモリ帯域の削減</a:t>
            </a:r>
            <a:endParaRPr lang="en-US" sz="1270" dirty="0"/>
          </a:p>
        </p:txBody>
      </p:sp>
      <p:sp>
        <p:nvSpPr>
          <p:cNvPr id="5" name="Text 2"/>
          <p:cNvSpPr/>
          <p:nvPr/>
        </p:nvSpPr>
        <p:spPr>
          <a:xfrm>
            <a:off x="571500" y="1845990"/>
            <a:ext cx="3214688" cy="348258"/>
          </a:xfrm>
          <a:prstGeom prst="rect">
            <a:avLst/>
          </a:prstGeom>
          <a:noFill/>
        </p:spPr>
        <p:txBody>
          <a:bodyPr wrap="none" lIns="0" tIns="0" rIns="0" bIns="8509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主な手法</a:t>
            </a:r>
            <a:endParaRPr lang="en-US" sz="1395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2358554"/>
            <a:ext cx="157163" cy="15716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121569" y="2344266"/>
            <a:ext cx="441127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GPTQ</a:t>
            </a:r>
            <a:endParaRPr lang="en-US" sz="1090" dirty="0"/>
          </a:p>
        </p:txBody>
      </p:sp>
      <p:sp>
        <p:nvSpPr>
          <p:cNvPr id="8" name="Text 4"/>
          <p:cNvSpPr/>
          <p:nvPr/>
        </p:nvSpPr>
        <p:spPr>
          <a:xfrm>
            <a:off x="1562695" y="2344266"/>
            <a:ext cx="1507331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高精度な事後量子化</a:t>
            </a:r>
            <a:endParaRPr lang="en-US" sz="116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2713955"/>
            <a:ext cx="157163" cy="15716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121569" y="2699668"/>
            <a:ext cx="387548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AWQ</a:t>
            </a:r>
            <a:endParaRPr lang="en-US" sz="1090" dirty="0"/>
          </a:p>
        </p:txBody>
      </p:sp>
      <p:sp>
        <p:nvSpPr>
          <p:cNvPr id="11" name="Text 6"/>
          <p:cNvSpPr/>
          <p:nvPr/>
        </p:nvSpPr>
        <p:spPr>
          <a:xfrm>
            <a:off x="1509117" y="2699668"/>
            <a:ext cx="1668066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実運用で主流の最適化</a:t>
            </a:r>
            <a:endParaRPr lang="en-US" sz="116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0" y="3069357"/>
            <a:ext cx="157163" cy="157163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121569" y="3055069"/>
            <a:ext cx="296466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FP8</a:t>
            </a:r>
            <a:endParaRPr lang="en-US" sz="1090" dirty="0"/>
          </a:p>
        </p:txBody>
      </p:sp>
      <p:sp>
        <p:nvSpPr>
          <p:cNvPr id="14" name="Text 8"/>
          <p:cNvSpPr/>
          <p:nvPr/>
        </p:nvSpPr>
        <p:spPr>
          <a:xfrm>
            <a:off x="1418034" y="3055069"/>
            <a:ext cx="1907381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16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: 最新GPU（H100等）向け</a:t>
            </a:r>
            <a:endParaRPr lang="en-US" sz="1160" dirty="0"/>
          </a:p>
        </p:txBody>
      </p:sp>
      <p:sp>
        <p:nvSpPr>
          <p:cNvPr id="15" name="Text 9"/>
          <p:cNvSpPr/>
          <p:nvPr/>
        </p:nvSpPr>
        <p:spPr>
          <a:xfrm>
            <a:off x="4286250" y="1845990"/>
            <a:ext cx="4286250" cy="348258"/>
          </a:xfrm>
          <a:prstGeom prst="rect">
            <a:avLst/>
          </a:prstGeom>
          <a:noFill/>
        </p:spPr>
        <p:txBody>
          <a:bodyPr wrap="none" lIns="0" tIns="0" rIns="0" bIns="8509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効果（実測ベース）</a:t>
            </a:r>
            <a:endParaRPr lang="en-US" sz="1395" dirty="0"/>
          </a:p>
        </p:txBody>
      </p:sp>
      <p:sp>
        <p:nvSpPr>
          <p:cNvPr id="16" name="Shape 10"/>
          <p:cNvSpPr/>
          <p:nvPr/>
        </p:nvSpPr>
        <p:spPr>
          <a:xfrm>
            <a:off x="4286250" y="2337122"/>
            <a:ext cx="4286250" cy="1564481"/>
          </a:xfrm>
          <a:prstGeom prst="rect">
            <a:avLst/>
          </a:prstGeom>
          <a:solidFill>
            <a:srgbClr val="112240"/>
          </a:solidFill>
        </p:spPr>
      </p:sp>
      <p:sp>
        <p:nvSpPr>
          <p:cNvPr id="17" name="Shape 11"/>
          <p:cNvSpPr/>
          <p:nvPr/>
        </p:nvSpPr>
        <p:spPr>
          <a:xfrm>
            <a:off x="4286250" y="2337122"/>
            <a:ext cx="767507" cy="385763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18" name="Text 12"/>
          <p:cNvSpPr/>
          <p:nvPr/>
        </p:nvSpPr>
        <p:spPr>
          <a:xfrm>
            <a:off x="4286250" y="2337122"/>
            <a:ext cx="767507" cy="385763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手法</a:t>
            </a:r>
            <a:endParaRPr lang="en-US" sz="885" dirty="0"/>
          </a:p>
        </p:txBody>
      </p:sp>
      <p:sp>
        <p:nvSpPr>
          <p:cNvPr id="19" name="Shape 13"/>
          <p:cNvSpPr/>
          <p:nvPr/>
        </p:nvSpPr>
        <p:spPr>
          <a:xfrm>
            <a:off x="5053757" y="2337122"/>
            <a:ext cx="1313418" cy="385763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20" name="Text 14"/>
          <p:cNvSpPr/>
          <p:nvPr/>
        </p:nvSpPr>
        <p:spPr>
          <a:xfrm>
            <a:off x="5053757" y="2337122"/>
            <a:ext cx="1313418" cy="385763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メモリ削減</a:t>
            </a:r>
            <a:endParaRPr lang="en-US" sz="885" dirty="0"/>
          </a:p>
        </p:txBody>
      </p:sp>
      <p:sp>
        <p:nvSpPr>
          <p:cNvPr id="21" name="Shape 15"/>
          <p:cNvSpPr/>
          <p:nvPr/>
        </p:nvSpPr>
        <p:spPr>
          <a:xfrm>
            <a:off x="6367174" y="2337122"/>
            <a:ext cx="1102621" cy="385763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22" name="Text 16"/>
          <p:cNvSpPr/>
          <p:nvPr/>
        </p:nvSpPr>
        <p:spPr>
          <a:xfrm>
            <a:off x="6367174" y="2337122"/>
            <a:ext cx="1102621" cy="385763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速度向上</a:t>
            </a:r>
            <a:endParaRPr lang="en-US" sz="885" dirty="0"/>
          </a:p>
        </p:txBody>
      </p:sp>
      <p:sp>
        <p:nvSpPr>
          <p:cNvPr id="23" name="Shape 17"/>
          <p:cNvSpPr/>
          <p:nvPr/>
        </p:nvSpPr>
        <p:spPr>
          <a:xfrm>
            <a:off x="7469795" y="2337122"/>
            <a:ext cx="1102705" cy="385763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24" name="Text 18"/>
          <p:cNvSpPr/>
          <p:nvPr/>
        </p:nvSpPr>
        <p:spPr>
          <a:xfrm>
            <a:off x="7469795" y="2337122"/>
            <a:ext cx="1102705" cy="385763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精度影響</a:t>
            </a:r>
            <a:endParaRPr lang="en-US" sz="885" dirty="0"/>
          </a:p>
        </p:txBody>
      </p:sp>
      <p:sp>
        <p:nvSpPr>
          <p:cNvPr id="25" name="Text 19"/>
          <p:cNvSpPr/>
          <p:nvPr/>
        </p:nvSpPr>
        <p:spPr>
          <a:xfrm>
            <a:off x="4286250" y="2722885"/>
            <a:ext cx="767507" cy="389334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INT8</a:t>
            </a:r>
            <a:endParaRPr lang="en-US" sz="940" dirty="0"/>
          </a:p>
        </p:txBody>
      </p:sp>
      <p:sp>
        <p:nvSpPr>
          <p:cNvPr id="26" name="Text 20"/>
          <p:cNvSpPr/>
          <p:nvPr/>
        </p:nvSpPr>
        <p:spPr>
          <a:xfrm>
            <a:off x="5053757" y="2722885"/>
            <a:ext cx="1313418" cy="389334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約50% ↓</a:t>
            </a:r>
            <a:endParaRPr lang="en-US" sz="940" dirty="0"/>
          </a:p>
        </p:txBody>
      </p:sp>
      <p:sp>
        <p:nvSpPr>
          <p:cNvPr id="27" name="Text 21"/>
          <p:cNvSpPr/>
          <p:nvPr/>
        </p:nvSpPr>
        <p:spPr>
          <a:xfrm>
            <a:off x="6367174" y="2722885"/>
            <a:ext cx="1102621" cy="389334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1.5〜2倍</a:t>
            </a:r>
            <a:endParaRPr lang="en-US" sz="940" dirty="0"/>
          </a:p>
        </p:txBody>
      </p:sp>
      <p:sp>
        <p:nvSpPr>
          <p:cNvPr id="28" name="Text 22"/>
          <p:cNvSpPr/>
          <p:nvPr/>
        </p:nvSpPr>
        <p:spPr>
          <a:xfrm>
            <a:off x="7469795" y="2722885"/>
            <a:ext cx="1102705" cy="389334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低</a:t>
            </a:r>
            <a:endParaRPr lang="en-US" sz="940" dirty="0"/>
          </a:p>
        </p:txBody>
      </p:sp>
      <p:sp>
        <p:nvSpPr>
          <p:cNvPr id="29" name="Text 23"/>
          <p:cNvSpPr/>
          <p:nvPr/>
        </p:nvSpPr>
        <p:spPr>
          <a:xfrm>
            <a:off x="4286250" y="3112219"/>
            <a:ext cx="767507" cy="392906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INT4</a:t>
            </a:r>
            <a:endParaRPr lang="en-US" sz="940" dirty="0"/>
          </a:p>
        </p:txBody>
      </p:sp>
      <p:sp>
        <p:nvSpPr>
          <p:cNvPr id="30" name="Text 24"/>
          <p:cNvSpPr/>
          <p:nvPr/>
        </p:nvSpPr>
        <p:spPr>
          <a:xfrm>
            <a:off x="5053757" y="3112219"/>
            <a:ext cx="1313418" cy="392906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約75% ↓</a:t>
            </a:r>
            <a:endParaRPr lang="en-US" sz="940" dirty="0"/>
          </a:p>
        </p:txBody>
      </p:sp>
      <p:sp>
        <p:nvSpPr>
          <p:cNvPr id="31" name="Text 25"/>
          <p:cNvSpPr/>
          <p:nvPr/>
        </p:nvSpPr>
        <p:spPr>
          <a:xfrm>
            <a:off x="6367174" y="3112219"/>
            <a:ext cx="1102621" cy="392906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2〜3倍</a:t>
            </a:r>
            <a:endParaRPr lang="en-US" sz="940" dirty="0"/>
          </a:p>
        </p:txBody>
      </p:sp>
      <p:sp>
        <p:nvSpPr>
          <p:cNvPr id="32" name="Text 26"/>
          <p:cNvSpPr/>
          <p:nvPr/>
        </p:nvSpPr>
        <p:spPr>
          <a:xfrm>
            <a:off x="7469795" y="3112219"/>
            <a:ext cx="1102705" cy="392906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中</a:t>
            </a:r>
            <a:endParaRPr lang="en-US" sz="940" dirty="0"/>
          </a:p>
        </p:txBody>
      </p:sp>
      <p:sp>
        <p:nvSpPr>
          <p:cNvPr id="33" name="Text 27"/>
          <p:cNvSpPr/>
          <p:nvPr/>
        </p:nvSpPr>
        <p:spPr>
          <a:xfrm>
            <a:off x="4286250" y="3505126"/>
            <a:ext cx="767507" cy="392906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FP8</a:t>
            </a:r>
            <a:endParaRPr lang="en-US" sz="940" dirty="0"/>
          </a:p>
        </p:txBody>
      </p:sp>
      <p:sp>
        <p:nvSpPr>
          <p:cNvPr id="34" name="Text 28"/>
          <p:cNvSpPr/>
          <p:nvPr/>
        </p:nvSpPr>
        <p:spPr>
          <a:xfrm>
            <a:off x="5053757" y="3505126"/>
            <a:ext cx="1313418" cy="392906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約50% ↓</a:t>
            </a:r>
            <a:endParaRPr lang="en-US" sz="940" dirty="0"/>
          </a:p>
        </p:txBody>
      </p:sp>
      <p:sp>
        <p:nvSpPr>
          <p:cNvPr id="35" name="Text 29"/>
          <p:cNvSpPr/>
          <p:nvPr/>
        </p:nvSpPr>
        <p:spPr>
          <a:xfrm>
            <a:off x="6367174" y="3505126"/>
            <a:ext cx="1102621" cy="392906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約2倍</a:t>
            </a:r>
            <a:endParaRPr lang="en-US" sz="940" dirty="0"/>
          </a:p>
        </p:txBody>
      </p:sp>
      <p:sp>
        <p:nvSpPr>
          <p:cNvPr id="36" name="Text 30"/>
          <p:cNvSpPr/>
          <p:nvPr/>
        </p:nvSpPr>
        <p:spPr>
          <a:xfrm>
            <a:off x="7469795" y="3505126"/>
            <a:ext cx="1102705" cy="392906"/>
          </a:xfrm>
          <a:prstGeom prst="rect">
            <a:avLst/>
          </a:prstGeom>
          <a:noFill/>
        </p:spPr>
        <p:txBody>
          <a:bodyPr wrap="square" lIns="127508" tIns="127508" rIns="127508" bIns="127508" rtlCol="0" anchor="ctr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極低</a:t>
            </a:r>
            <a:endParaRPr lang="en-US" sz="940" dirty="0"/>
          </a:p>
        </p:txBody>
      </p:sp>
      <p:sp>
        <p:nvSpPr>
          <p:cNvPr id="37" name="Shape 31"/>
          <p:cNvSpPr/>
          <p:nvPr/>
        </p:nvSpPr>
        <p:spPr>
          <a:xfrm>
            <a:off x="571500" y="3979069"/>
            <a:ext cx="8001000" cy="728663"/>
          </a:xfrm>
          <a:prstGeom prst="rect">
            <a:avLst/>
          </a:prstGeom>
          <a:solidFill>
            <a:srgbClr val="112240"/>
          </a:solidFill>
          <a:ln w="9144">
            <a:solidFill>
              <a:srgbClr val="64FFDA"/>
            </a:solidFill>
            <a:prstDash val="solid"/>
          </a:ln>
        </p:spPr>
      </p:sp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13" y="4314825"/>
            <a:ext cx="160734" cy="214313"/>
          </a:xfrm>
          <a:prstGeom prst="rect">
            <a:avLst/>
          </a:prstGeom>
        </p:spPr>
      </p:pic>
      <p:sp>
        <p:nvSpPr>
          <p:cNvPr id="39" name="Text 32"/>
          <p:cNvSpPr/>
          <p:nvPr/>
        </p:nvSpPr>
        <p:spPr>
          <a:xfrm>
            <a:off x="1089422" y="4305895"/>
            <a:ext cx="3446859" cy="23217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推奨構成：INT4 量子化 ＋ KV Cache 量子化</a:t>
            </a:r>
            <a:endParaRPr lang="en-US" sz="11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1197"/>
            <a:ext cx="85725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モデル圧縮技術：剪定と蒸留</a:t>
            </a:r>
            <a:endParaRPr lang="en-US" sz="2435" dirty="0"/>
          </a:p>
        </p:txBody>
      </p:sp>
      <p:sp>
        <p:nvSpPr>
          <p:cNvPr id="4" name="Shape 1"/>
          <p:cNvSpPr/>
          <p:nvPr/>
        </p:nvSpPr>
        <p:spPr>
          <a:xfrm>
            <a:off x="571500" y="1542380"/>
            <a:ext cx="3729038" cy="2871788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571500" y="1542380"/>
            <a:ext cx="3714750" cy="585788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6" name="Shape 3"/>
          <p:cNvSpPr/>
          <p:nvPr/>
        </p:nvSpPr>
        <p:spPr>
          <a:xfrm>
            <a:off x="571500" y="2113880"/>
            <a:ext cx="3714750" cy="14288"/>
          </a:xfrm>
          <a:prstGeom prst="rect">
            <a:avLst/>
          </a:prstGeom>
          <a:solidFill>
            <a:srgbClr val="64FFDA"/>
          </a:solidFill>
        </p:spPr>
      </p:sp>
      <p:sp>
        <p:nvSpPr>
          <p:cNvPr id="7" name="Text 4"/>
          <p:cNvSpPr/>
          <p:nvPr/>
        </p:nvSpPr>
        <p:spPr>
          <a:xfrm>
            <a:off x="785813" y="1685255"/>
            <a:ext cx="3500438" cy="2696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剪定（Pruning）</a:t>
            </a:r>
            <a:endParaRPr lang="en-US" sz="1395" dirty="0"/>
          </a:p>
        </p:txBody>
      </p:sp>
      <p:sp>
        <p:nvSpPr>
          <p:cNvPr id="8" name="Text 5"/>
          <p:cNvSpPr/>
          <p:nvPr/>
        </p:nvSpPr>
        <p:spPr>
          <a:xfrm>
            <a:off x="1071563" y="2442493"/>
            <a:ext cx="3000375" cy="192881"/>
          </a:xfrm>
          <a:prstGeom prst="rect">
            <a:avLst/>
          </a:prstGeom>
          <a:noFill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不要なパラメータやAttention Headを削除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1071563" y="2778249"/>
            <a:ext cx="3000375" cy="385763"/>
          </a:xfrm>
          <a:prstGeom prst="rect">
            <a:avLst/>
          </a:prstGeom>
          <a:noFill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Structured Pruning</a:t>
            </a: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：ハードウェア上で高速化しやすく推奨</a:t>
            </a:r>
            <a:endParaRPr lang="en-US" sz="985" dirty="0"/>
          </a:p>
        </p:txBody>
      </p:sp>
      <p:sp>
        <p:nvSpPr>
          <p:cNvPr id="10" name="Text 7"/>
          <p:cNvSpPr/>
          <p:nvPr/>
        </p:nvSpPr>
        <p:spPr>
          <a:xfrm>
            <a:off x="1071563" y="3306887"/>
            <a:ext cx="3000375" cy="385763"/>
          </a:xfrm>
          <a:prstGeom prst="rect">
            <a:avLst/>
          </a:prstGeom>
          <a:noFill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Unstructured Pruning：高速化が困難な場合が多い</a:t>
            </a:r>
            <a:endParaRPr lang="en-US" sz="1050" dirty="0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63" y="2442493"/>
            <a:ext cx="142875" cy="142875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1563" y="2778249"/>
            <a:ext cx="142875" cy="142875"/>
          </a:xfrm>
          <a:prstGeom prst="rect">
            <a:avLst/>
          </a:prstGeom>
        </p:spPr>
      </p:pic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563" y="3306887"/>
            <a:ext cx="142875" cy="142875"/>
          </a:xfrm>
          <a:prstGeom prst="rect">
            <a:avLst/>
          </a:prstGeom>
        </p:spPr>
      </p:pic>
      <p:pic>
        <p:nvPicPr>
          <p:cNvPr id="14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13" y="3851597"/>
            <a:ext cx="128588" cy="128588"/>
          </a:xfrm>
          <a:prstGeom prst="rect">
            <a:avLst/>
          </a:prstGeom>
        </p:spPr>
      </p:pic>
      <p:sp>
        <p:nvSpPr>
          <p:cNvPr id="15" name="Text 8"/>
          <p:cNvSpPr/>
          <p:nvPr/>
        </p:nvSpPr>
        <p:spPr>
          <a:xfrm>
            <a:off x="914400" y="3839096"/>
            <a:ext cx="2104755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6B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注意：パラメータ削減 ≠ 推論高速化</a:t>
            </a:r>
            <a:endParaRPr lang="en-US" sz="885" dirty="0"/>
          </a:p>
        </p:txBody>
      </p:sp>
      <p:sp>
        <p:nvSpPr>
          <p:cNvPr id="16" name="Text 9"/>
          <p:cNvSpPr/>
          <p:nvPr/>
        </p:nvSpPr>
        <p:spPr>
          <a:xfrm>
            <a:off x="785813" y="4010546"/>
            <a:ext cx="2350294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885" b="1" dirty="0">
                <a:solidFill>
                  <a:srgbClr val="FF6B6B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ハードウェア適合性が極めて重要です。</a:t>
            </a:r>
            <a:endParaRPr lang="en-US" sz="885" dirty="0"/>
          </a:p>
        </p:txBody>
      </p:sp>
      <p:sp>
        <p:nvSpPr>
          <p:cNvPr id="17" name="Shape 10"/>
          <p:cNvSpPr/>
          <p:nvPr/>
        </p:nvSpPr>
        <p:spPr>
          <a:xfrm>
            <a:off x="4843463" y="1542380"/>
            <a:ext cx="3729038" cy="2871788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sp>
        <p:nvSpPr>
          <p:cNvPr id="18" name="Shape 11"/>
          <p:cNvSpPr/>
          <p:nvPr/>
        </p:nvSpPr>
        <p:spPr>
          <a:xfrm>
            <a:off x="4857750" y="1542380"/>
            <a:ext cx="3714750" cy="585788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19" name="Shape 12"/>
          <p:cNvSpPr/>
          <p:nvPr/>
        </p:nvSpPr>
        <p:spPr>
          <a:xfrm>
            <a:off x="4857750" y="2113880"/>
            <a:ext cx="3714750" cy="14288"/>
          </a:xfrm>
          <a:prstGeom prst="rect">
            <a:avLst/>
          </a:prstGeom>
          <a:solidFill>
            <a:srgbClr val="64FFDA"/>
          </a:solidFill>
        </p:spPr>
      </p:sp>
      <p:sp>
        <p:nvSpPr>
          <p:cNvPr id="20" name="Text 13"/>
          <p:cNvSpPr/>
          <p:nvPr/>
        </p:nvSpPr>
        <p:spPr>
          <a:xfrm>
            <a:off x="5072063" y="1685255"/>
            <a:ext cx="3500438" cy="2696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蒸留（Distillation）</a:t>
            </a:r>
            <a:endParaRPr lang="en-US" sz="1395" dirty="0"/>
          </a:p>
        </p:txBody>
      </p:sp>
      <p:sp>
        <p:nvSpPr>
          <p:cNvPr id="21" name="Text 14"/>
          <p:cNvSpPr/>
          <p:nvPr/>
        </p:nvSpPr>
        <p:spPr>
          <a:xfrm>
            <a:off x="5357813" y="2442493"/>
            <a:ext cx="3000375" cy="385763"/>
          </a:xfrm>
          <a:prstGeom prst="rect">
            <a:avLst/>
          </a:prstGeom>
          <a:noFill/>
        </p:spPr>
        <p:txBody>
          <a:bodyPr wrap="square" lIns="255143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大モデル（Teacher）から小モデル（Student）へ知識転移</a:t>
            </a:r>
            <a:endParaRPr lang="en-US" sz="1050" dirty="0"/>
          </a:p>
        </p:txBody>
      </p:sp>
      <p:sp>
        <p:nvSpPr>
          <p:cNvPr id="22" name="Text 15"/>
          <p:cNvSpPr/>
          <p:nvPr/>
        </p:nvSpPr>
        <p:spPr>
          <a:xfrm>
            <a:off x="5357813" y="2971130"/>
            <a:ext cx="3000375" cy="192881"/>
          </a:xfrm>
          <a:prstGeom prst="rect">
            <a:avLst/>
          </a:prstGeom>
          <a:noFill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推論速度</a:t>
            </a: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：5〜10倍の劇的な向上</a:t>
            </a:r>
            <a:endParaRPr lang="en-US" sz="985" dirty="0"/>
          </a:p>
        </p:txBody>
      </p:sp>
      <p:sp>
        <p:nvSpPr>
          <p:cNvPr id="23" name="Text 16"/>
          <p:cNvSpPr/>
          <p:nvPr/>
        </p:nvSpPr>
        <p:spPr>
          <a:xfrm>
            <a:off x="5357813" y="3306887"/>
            <a:ext cx="3000375" cy="192881"/>
          </a:xfrm>
          <a:prstGeom prst="rect">
            <a:avLst/>
          </a:prstGeom>
          <a:noFill/>
        </p:spPr>
        <p:txBody>
          <a:bodyPr wrap="none" lIns="255143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精度</a:t>
            </a: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：90%以上の高い水準を維持可能</a:t>
            </a:r>
            <a:endParaRPr lang="en-US" sz="985" dirty="0"/>
          </a:p>
        </p:txBody>
      </p:sp>
      <p:sp>
        <p:nvSpPr>
          <p:cNvPr id="24" name="Shape 17"/>
          <p:cNvSpPr/>
          <p:nvPr/>
        </p:nvSpPr>
        <p:spPr>
          <a:xfrm>
            <a:off x="571500" y="4121944"/>
            <a:ext cx="8001000" cy="585788"/>
          </a:xfrm>
          <a:prstGeom prst="rect">
            <a:avLst/>
          </a:prstGeom>
          <a:solidFill>
            <a:srgbClr val="64FFDA">
              <a:alpha val="10000"/>
            </a:srgbClr>
          </a:solidFill>
          <a:ln w="9144">
            <a:solidFill>
              <a:srgbClr val="64FFDA"/>
            </a:solidFill>
            <a:prstDash val="solid"/>
          </a:ln>
        </p:spPr>
      </p:sp>
      <p:sp>
        <p:nvSpPr>
          <p:cNvPr id="25" name="Text 18"/>
          <p:cNvSpPr/>
          <p:nvPr/>
        </p:nvSpPr>
        <p:spPr>
          <a:xfrm>
            <a:off x="571500" y="4121944"/>
            <a:ext cx="8001000" cy="585788"/>
          </a:xfrm>
          <a:prstGeom prst="rect">
            <a:avLst/>
          </a:prstGeom>
          <a:noFill/>
        </p:spPr>
        <p:txBody>
          <a:bodyPr wrap="square" lIns="0" tIns="170053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👉 エッジ環境やモバイルデバイス展開における最重要技術</a:t>
            </a:r>
            <a:endParaRPr lang="en-US" sz="1090" dirty="0"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7813" y="2442493"/>
            <a:ext cx="142875" cy="142875"/>
          </a:xfrm>
          <a:prstGeom prst="rect">
            <a:avLst/>
          </a:prstGeom>
        </p:spPr>
      </p:pic>
      <p:pic>
        <p:nvPicPr>
          <p:cNvPr id="27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7813" y="2971130"/>
            <a:ext cx="142875" cy="142875"/>
          </a:xfrm>
          <a:prstGeom prst="rect">
            <a:avLst/>
          </a:prstGeom>
        </p:spPr>
      </p:pic>
      <p:pic>
        <p:nvPicPr>
          <p:cNvPr id="28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57813" y="3306887"/>
            <a:ext cx="142875" cy="1428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1197"/>
            <a:ext cx="85725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推論アルゴリズムの最適化</a:t>
            </a:r>
            <a:endParaRPr lang="en-US" sz="2435" dirty="0"/>
          </a:p>
        </p:txBody>
      </p:sp>
      <p:sp>
        <p:nvSpPr>
          <p:cNvPr id="4" name="Shape 1"/>
          <p:cNvSpPr/>
          <p:nvPr/>
        </p:nvSpPr>
        <p:spPr>
          <a:xfrm>
            <a:off x="428625" y="1685255"/>
            <a:ext cx="2586038" cy="3228975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7344" y="1926357"/>
            <a:ext cx="214313" cy="28575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28625" y="2388915"/>
            <a:ext cx="2571750" cy="439341"/>
          </a:xfrm>
          <a:prstGeom prst="rect">
            <a:avLst/>
          </a:prstGeom>
          <a:noFill/>
        </p:spPr>
        <p:txBody>
          <a:bodyPr wrap="square" lIns="170053" tIns="0" rIns="170053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推測デコード</a:t>
            </a: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(Speculative Decoding)</a:t>
            </a:r>
            <a:endParaRPr lang="en-US" sz="1195" dirty="0"/>
          </a:p>
        </p:txBody>
      </p:sp>
      <p:sp>
        <p:nvSpPr>
          <p:cNvPr id="7" name="Text 3"/>
          <p:cNvSpPr/>
          <p:nvPr/>
        </p:nvSpPr>
        <p:spPr>
          <a:xfrm>
            <a:off x="642938" y="2996133"/>
            <a:ext cx="2089547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小モデルで次トークンを予測し、大</a:t>
            </a:r>
            <a:endParaRPr lang="en-US" sz="940" dirty="0"/>
          </a:p>
        </p:txBody>
      </p:sp>
      <p:sp>
        <p:nvSpPr>
          <p:cNvPr id="8" name="Text 4"/>
          <p:cNvSpPr/>
          <p:nvPr/>
        </p:nvSpPr>
        <p:spPr>
          <a:xfrm>
            <a:off x="642938" y="3201851"/>
            <a:ext cx="1693069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モデルで一括検証する手法。</a:t>
            </a:r>
            <a:endParaRPr lang="en-US" sz="940" dirty="0"/>
          </a:p>
        </p:txBody>
      </p:sp>
      <p:sp>
        <p:nvSpPr>
          <p:cNvPr id="9" name="Text 5"/>
          <p:cNvSpPr/>
          <p:nvPr/>
        </p:nvSpPr>
        <p:spPr>
          <a:xfrm>
            <a:off x="928688" y="3511153"/>
            <a:ext cx="1857375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127000" indent="-127000" algn="l">
              <a:lnSpc>
                <a:spcPts val="1600"/>
              </a:lnSpc>
              <a:buSzPct val="100000"/>
              <a:buChar char="•"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2〜4倍の高速化</a:t>
            </a:r>
            <a:endParaRPr lang="en-US" sz="940" dirty="0"/>
          </a:p>
        </p:txBody>
      </p:sp>
      <p:sp>
        <p:nvSpPr>
          <p:cNvPr id="10" name="Text 6"/>
          <p:cNvSpPr/>
          <p:nvPr/>
        </p:nvSpPr>
        <p:spPr>
          <a:xfrm>
            <a:off x="928688" y="3716871"/>
            <a:ext cx="1857375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127000" indent="-127000" algn="l">
              <a:lnSpc>
                <a:spcPts val="1600"/>
              </a:lnSpc>
              <a:buSzPct val="100000"/>
              <a:buChar char="•"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精度劣化なし（理論保証）</a:t>
            </a:r>
            <a:endParaRPr lang="en-US" sz="940" dirty="0"/>
          </a:p>
        </p:txBody>
      </p:sp>
      <p:sp>
        <p:nvSpPr>
          <p:cNvPr id="11" name="Shape 7"/>
          <p:cNvSpPr/>
          <p:nvPr/>
        </p:nvSpPr>
        <p:spPr>
          <a:xfrm>
            <a:off x="428625" y="4194051"/>
            <a:ext cx="2571750" cy="369689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12" name="Text 8"/>
          <p:cNvSpPr/>
          <p:nvPr/>
        </p:nvSpPr>
        <p:spPr>
          <a:xfrm>
            <a:off x="428625" y="4194051"/>
            <a:ext cx="2571750" cy="369689"/>
          </a:xfrm>
          <a:prstGeom prst="rect">
            <a:avLst/>
          </a:prstGeom>
          <a:noFill/>
        </p:spPr>
        <p:txBody>
          <a:bodyPr wrap="square" lIns="127508" tIns="127508" rIns="127508" bIns="127508" rtlCol="0" anchor="t">
            <a:spAutoFit/>
          </a:bodyPr>
          <a:lstStyle/>
          <a:p>
            <a:pPr marL="0" indent="0" algn="ctr">
              <a:lnSpc>
                <a:spcPts val="1100"/>
              </a:lnSpc>
              <a:buNone/>
            </a:pPr>
            <a:r>
              <a:rPr lang="en-US" sz="78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現在の最重要技術</a:t>
            </a:r>
            <a:endParaRPr lang="en-US" sz="785" dirty="0"/>
          </a:p>
        </p:txBody>
      </p:sp>
      <p:sp>
        <p:nvSpPr>
          <p:cNvPr id="13" name="Shape 9"/>
          <p:cNvSpPr/>
          <p:nvPr/>
        </p:nvSpPr>
        <p:spPr>
          <a:xfrm>
            <a:off x="3271838" y="1685255"/>
            <a:ext cx="2586038" cy="3228975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4122" y="1926357"/>
            <a:ext cx="321469" cy="28575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3278981" y="2388915"/>
            <a:ext cx="2571750" cy="439341"/>
          </a:xfrm>
          <a:prstGeom prst="rect">
            <a:avLst/>
          </a:prstGeom>
          <a:noFill/>
        </p:spPr>
        <p:txBody>
          <a:bodyPr wrap="square" lIns="170053" tIns="0" rIns="170053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早期終了</a:t>
            </a: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(Early Exit)</a:t>
            </a:r>
            <a:endParaRPr lang="en-US" sz="1195" dirty="0"/>
          </a:p>
        </p:txBody>
      </p:sp>
      <p:sp>
        <p:nvSpPr>
          <p:cNvPr id="16" name="Text 11"/>
          <p:cNvSpPr/>
          <p:nvPr/>
        </p:nvSpPr>
        <p:spPr>
          <a:xfrm>
            <a:off x="3493294" y="2996133"/>
            <a:ext cx="2078831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中間層で十分な信頼度が得られた場</a:t>
            </a:r>
            <a:endParaRPr lang="en-US" sz="940" dirty="0"/>
          </a:p>
        </p:txBody>
      </p:sp>
      <p:sp>
        <p:nvSpPr>
          <p:cNvPr id="17" name="Text 12"/>
          <p:cNvSpPr/>
          <p:nvPr/>
        </p:nvSpPr>
        <p:spPr>
          <a:xfrm>
            <a:off x="3493294" y="3201851"/>
            <a:ext cx="2093119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合、残りの層をスキップして出力を</a:t>
            </a:r>
            <a:endParaRPr lang="en-US" sz="940" dirty="0"/>
          </a:p>
        </p:txBody>
      </p:sp>
      <p:sp>
        <p:nvSpPr>
          <p:cNvPr id="18" name="Text 13"/>
          <p:cNvSpPr/>
          <p:nvPr/>
        </p:nvSpPr>
        <p:spPr>
          <a:xfrm>
            <a:off x="3493294" y="3407569"/>
            <a:ext cx="385763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確定。</a:t>
            </a:r>
            <a:endParaRPr lang="en-US" sz="940" dirty="0"/>
          </a:p>
        </p:txBody>
      </p:sp>
      <p:sp>
        <p:nvSpPr>
          <p:cNvPr id="19" name="Text 14"/>
          <p:cNvSpPr/>
          <p:nvPr/>
        </p:nvSpPr>
        <p:spPr>
          <a:xfrm>
            <a:off x="3779044" y="3716871"/>
            <a:ext cx="1857375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127000" indent="-127000" algn="l">
              <a:lnSpc>
                <a:spcPts val="1600"/>
              </a:lnSpc>
              <a:buSzPct val="100000"/>
              <a:buChar char="•"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平均レイテンシの削減</a:t>
            </a:r>
            <a:endParaRPr lang="en-US" sz="940" dirty="0"/>
          </a:p>
        </p:txBody>
      </p:sp>
      <p:sp>
        <p:nvSpPr>
          <p:cNvPr id="20" name="Text 15"/>
          <p:cNvSpPr/>
          <p:nvPr/>
        </p:nvSpPr>
        <p:spPr>
          <a:xfrm>
            <a:off x="3779044" y="3922588"/>
            <a:ext cx="1857375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127000" indent="-127000" algn="l">
              <a:lnSpc>
                <a:spcPts val="1600"/>
              </a:lnSpc>
              <a:buSzPct val="100000"/>
              <a:buChar char="•"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簡易タスクで特に有効</a:t>
            </a:r>
            <a:endParaRPr lang="en-US" sz="940" dirty="0"/>
          </a:p>
        </p:txBody>
      </p:sp>
      <p:sp>
        <p:nvSpPr>
          <p:cNvPr id="21" name="Shape 16"/>
          <p:cNvSpPr/>
          <p:nvPr/>
        </p:nvSpPr>
        <p:spPr>
          <a:xfrm>
            <a:off x="6129338" y="1685255"/>
            <a:ext cx="2586038" cy="3228975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2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0906" y="1926357"/>
            <a:ext cx="357188" cy="28575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143625" y="2388915"/>
            <a:ext cx="2571750" cy="439341"/>
          </a:xfrm>
          <a:prstGeom prst="rect">
            <a:avLst/>
          </a:prstGeom>
          <a:noFill/>
        </p:spPr>
        <p:txBody>
          <a:bodyPr wrap="square" lIns="170053" tIns="0" rIns="170053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動的計算</a:t>
            </a: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(MoE)</a:t>
            </a:r>
            <a:endParaRPr lang="en-US" sz="1195" dirty="0"/>
          </a:p>
        </p:txBody>
      </p:sp>
      <p:sp>
        <p:nvSpPr>
          <p:cNvPr id="24" name="Text 18"/>
          <p:cNvSpPr/>
          <p:nvPr/>
        </p:nvSpPr>
        <p:spPr>
          <a:xfrm>
            <a:off x="6357938" y="2996133"/>
            <a:ext cx="2085975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入力に応じて必要な専門ネットワー</a:t>
            </a:r>
            <a:endParaRPr lang="en-US" sz="940" dirty="0"/>
          </a:p>
        </p:txBody>
      </p:sp>
      <p:sp>
        <p:nvSpPr>
          <p:cNvPr id="25" name="Text 19"/>
          <p:cNvSpPr/>
          <p:nvPr/>
        </p:nvSpPr>
        <p:spPr>
          <a:xfrm>
            <a:off x="6357938" y="3201851"/>
            <a:ext cx="1693069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ク（Expert）のみを活性化。</a:t>
            </a:r>
            <a:endParaRPr lang="en-US" sz="940" dirty="0"/>
          </a:p>
        </p:txBody>
      </p:sp>
      <p:sp>
        <p:nvSpPr>
          <p:cNvPr id="26" name="Text 20"/>
          <p:cNvSpPr/>
          <p:nvPr/>
        </p:nvSpPr>
        <p:spPr>
          <a:xfrm>
            <a:off x="6643688" y="3511153"/>
            <a:ext cx="1857375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127000" indent="-127000" algn="l">
              <a:lnSpc>
                <a:spcPts val="1600"/>
              </a:lnSpc>
              <a:buSzPct val="100000"/>
              <a:buChar char="•"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モデルの大規模化</a:t>
            </a:r>
            <a:endParaRPr lang="en-US" sz="940" dirty="0"/>
          </a:p>
        </p:txBody>
      </p:sp>
      <p:sp>
        <p:nvSpPr>
          <p:cNvPr id="27" name="Text 21"/>
          <p:cNvSpPr/>
          <p:nvPr/>
        </p:nvSpPr>
        <p:spPr>
          <a:xfrm>
            <a:off x="6643688" y="3716871"/>
            <a:ext cx="1857375" cy="20571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127000" indent="-127000" algn="l">
              <a:lnSpc>
                <a:spcPts val="1600"/>
              </a:lnSpc>
              <a:buSzPct val="100000"/>
              <a:buChar char="•"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推論の高速化を両立</a:t>
            </a:r>
            <a:endParaRPr lang="en-US" sz="9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1197"/>
            <a:ext cx="85725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メモリ最適化：最重要ボトルネックの解消</a:t>
            </a:r>
            <a:endParaRPr lang="en-US" sz="2435" dirty="0"/>
          </a:p>
        </p:txBody>
      </p:sp>
      <p:sp>
        <p:nvSpPr>
          <p:cNvPr id="4" name="Text 1"/>
          <p:cNvSpPr/>
          <p:nvPr/>
        </p:nvSpPr>
        <p:spPr>
          <a:xfrm>
            <a:off x="571500" y="1185193"/>
            <a:ext cx="8572500" cy="23217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27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長文推論におけるメモリ帯域の支配的影響を打破する</a:t>
            </a:r>
            <a:endParaRPr lang="en-US" sz="1270" dirty="0"/>
          </a:p>
        </p:txBody>
      </p:sp>
      <p:sp>
        <p:nvSpPr>
          <p:cNvPr id="5" name="Shape 2"/>
          <p:cNvSpPr/>
          <p:nvPr/>
        </p:nvSpPr>
        <p:spPr>
          <a:xfrm>
            <a:off x="571500" y="1988865"/>
            <a:ext cx="3571875" cy="2014538"/>
          </a:xfrm>
          <a:prstGeom prst="rect">
            <a:avLst/>
          </a:prstGeom>
          <a:solidFill>
            <a:srgbClr val="112240"/>
          </a:solidFill>
          <a:ln w="9144">
            <a:solidFill>
              <a:srgbClr val="64FFDA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813" y="2229966"/>
            <a:ext cx="200025" cy="20002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85838" y="2210321"/>
            <a:ext cx="1464469" cy="242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LLM推論の課題</a:t>
            </a:r>
            <a:endParaRPr lang="en-US" sz="1395" dirty="0"/>
          </a:p>
        </p:txBody>
      </p:sp>
      <p:sp>
        <p:nvSpPr>
          <p:cNvPr id="8" name="Text 4"/>
          <p:cNvSpPr/>
          <p:nvPr/>
        </p:nvSpPr>
        <p:spPr>
          <a:xfrm>
            <a:off x="785813" y="2615729"/>
            <a:ext cx="3143250" cy="6858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推論が長くなるほど、</a:t>
            </a:r>
            <a:r>
              <a:rPr lang="en-US" sz="98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KV Cache</a:t>
            </a: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が肥大化し、</a:t>
            </a: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メモリ帯域が計算速度を制限する「Memory-</a:t>
            </a: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Bound」な状態に陥ります。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571500" y="4346302"/>
            <a:ext cx="3571875" cy="453628"/>
          </a:xfrm>
          <a:prstGeom prst="rect">
            <a:avLst/>
          </a:prstGeom>
          <a:noFill/>
        </p:spPr>
        <p:txBody>
          <a:bodyPr wrap="square" lIns="0" tIns="255143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👉 長文処理では最優先の最適化領域</a:t>
            </a:r>
            <a:endParaRPr lang="en-US" sz="1195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3438" y="2081733"/>
            <a:ext cx="228600" cy="22860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000625" y="2024583"/>
            <a:ext cx="3571875" cy="21252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KV Cache 量子化 (INT8 / FP8)</a:t>
            </a:r>
            <a:endParaRPr lang="en-US" sz="1090" dirty="0"/>
          </a:p>
        </p:txBody>
      </p:sp>
      <p:sp>
        <p:nvSpPr>
          <p:cNvPr id="12" name="Text 7"/>
          <p:cNvSpPr/>
          <p:nvPr/>
        </p:nvSpPr>
        <p:spPr>
          <a:xfrm>
            <a:off x="5000625" y="2237110"/>
            <a:ext cx="3571875" cy="3429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キャッシュデータの精度を下げ、メモリ使用量を最大50%以上削減。</a:t>
            </a:r>
            <a:endParaRPr lang="en-US" sz="94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3438" y="2815754"/>
            <a:ext cx="228600" cy="2286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5000625" y="2758604"/>
            <a:ext cx="3571875" cy="18930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PagedAttention</a:t>
            </a:r>
            <a:endParaRPr lang="en-US" sz="1090" dirty="0"/>
          </a:p>
        </p:txBody>
      </p:sp>
      <p:sp>
        <p:nvSpPr>
          <p:cNvPr id="15" name="Text 9"/>
          <p:cNvSpPr/>
          <p:nvPr/>
        </p:nvSpPr>
        <p:spPr>
          <a:xfrm>
            <a:off x="5000625" y="2947913"/>
            <a:ext cx="3571875" cy="3429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OSの仮想メモリのようにキャッシュを断片化して管理。メモリ効率を極限まで向上。</a:t>
            </a:r>
            <a:endParaRPr lang="en-US" sz="940" dirty="0"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3438" y="3526557"/>
            <a:ext cx="200025" cy="228600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5000625" y="3469407"/>
            <a:ext cx="3571875" cy="21252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Eviction (不要データ削除)</a:t>
            </a:r>
            <a:endParaRPr lang="en-US" sz="1090" dirty="0"/>
          </a:p>
        </p:txBody>
      </p:sp>
      <p:sp>
        <p:nvSpPr>
          <p:cNvPr id="18" name="Text 11"/>
          <p:cNvSpPr/>
          <p:nvPr/>
        </p:nvSpPr>
        <p:spPr>
          <a:xfrm>
            <a:off x="5000625" y="3681933"/>
            <a:ext cx="3571875" cy="34290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重要度の低いキャッシュを動的に削除し、メモリ空間を確保。</a:t>
            </a:r>
            <a:endParaRPr lang="en-US" sz="94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1197"/>
            <a:ext cx="85725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システム最適化：実運用の鍵</a:t>
            </a:r>
            <a:endParaRPr lang="en-US" sz="2435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1563812"/>
            <a:ext cx="200025" cy="20002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878681" y="1542380"/>
            <a:ext cx="2050256" cy="242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Continuous Batching</a:t>
            </a:r>
            <a:endParaRPr lang="en-US" sz="1395" dirty="0"/>
          </a:p>
        </p:txBody>
      </p:sp>
      <p:sp>
        <p:nvSpPr>
          <p:cNvPr id="6" name="Shape 2"/>
          <p:cNvSpPr/>
          <p:nvPr/>
        </p:nvSpPr>
        <p:spPr>
          <a:xfrm>
            <a:off x="571500" y="1928143"/>
            <a:ext cx="3857625" cy="1621631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1035844" y="2221037"/>
            <a:ext cx="3214688" cy="4286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複数リクエストを動的に統合し、GPUのアイドル時間を最小化</a:t>
            </a:r>
            <a:endParaRPr lang="en-US" sz="1050" dirty="0"/>
          </a:p>
        </p:txBody>
      </p:sp>
      <p:sp>
        <p:nvSpPr>
          <p:cNvPr id="8" name="Text 4"/>
          <p:cNvSpPr/>
          <p:nvPr/>
        </p:nvSpPr>
        <p:spPr>
          <a:xfrm>
            <a:off x="1035844" y="2756818"/>
            <a:ext cx="3214688" cy="21431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スループット：</a:t>
            </a:r>
            <a:r>
              <a:rPr lang="en-US" sz="98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最大 20倍以上</a:t>
            </a: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の向上</a:t>
            </a:r>
            <a:endParaRPr lang="en-US" sz="1050" dirty="0"/>
          </a:p>
        </p:txBody>
      </p:sp>
      <p:sp>
        <p:nvSpPr>
          <p:cNvPr id="9" name="Text 5"/>
          <p:cNvSpPr/>
          <p:nvPr/>
        </p:nvSpPr>
        <p:spPr>
          <a:xfrm>
            <a:off x="1035844" y="3078287"/>
            <a:ext cx="3214688" cy="21431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GPU使用率の劇的な改善とコスト効率の最大化</a:t>
            </a:r>
            <a:endParaRPr lang="en-US" sz="10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4875" y="1563812"/>
            <a:ext cx="225028" cy="20002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5047059" y="1542380"/>
            <a:ext cx="1569839" cy="242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Operator Fusion</a:t>
            </a:r>
            <a:endParaRPr lang="en-US" sz="1395" dirty="0"/>
          </a:p>
        </p:txBody>
      </p:sp>
      <p:sp>
        <p:nvSpPr>
          <p:cNvPr id="12" name="Shape 7"/>
          <p:cNvSpPr/>
          <p:nvPr/>
        </p:nvSpPr>
        <p:spPr>
          <a:xfrm>
            <a:off x="4714875" y="1928143"/>
            <a:ext cx="3857625" cy="1707356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sp>
        <p:nvSpPr>
          <p:cNvPr id="13" name="Text 8"/>
          <p:cNvSpPr/>
          <p:nvPr/>
        </p:nvSpPr>
        <p:spPr>
          <a:xfrm>
            <a:off x="5179219" y="2221037"/>
            <a:ext cx="3214688" cy="4286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複数の演算を1つのカーネルに統合し、中間データの読み書きを削減</a:t>
            </a:r>
            <a:endParaRPr lang="en-US" sz="1050" dirty="0"/>
          </a:p>
        </p:txBody>
      </p:sp>
      <p:sp>
        <p:nvSpPr>
          <p:cNvPr id="14" name="Text 9"/>
          <p:cNvSpPr/>
          <p:nvPr/>
        </p:nvSpPr>
        <p:spPr>
          <a:xfrm>
            <a:off x="5179219" y="2756818"/>
            <a:ext cx="3214688" cy="42862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98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メモリアクセス削減</a:t>
            </a: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＝ 高速化の本質的アプローチ</a:t>
            </a:r>
            <a:endParaRPr lang="en-US" sz="985" dirty="0"/>
          </a:p>
        </p:txBody>
      </p:sp>
      <p:sp>
        <p:nvSpPr>
          <p:cNvPr id="15" name="Text 10"/>
          <p:cNvSpPr/>
          <p:nvPr/>
        </p:nvSpPr>
        <p:spPr>
          <a:xfrm>
            <a:off x="5179219" y="3292599"/>
            <a:ext cx="3214688" cy="214313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7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計算グラフの最適化による実行効率の向上</a:t>
            </a:r>
            <a:endParaRPr lang="en-US" sz="1050" dirty="0"/>
          </a:p>
        </p:txBody>
      </p:sp>
      <p:sp>
        <p:nvSpPr>
          <p:cNvPr id="16" name="Shape 11"/>
          <p:cNvSpPr/>
          <p:nvPr/>
        </p:nvSpPr>
        <p:spPr>
          <a:xfrm>
            <a:off x="0" y="3971255"/>
            <a:ext cx="9144000" cy="428625"/>
          </a:xfrm>
          <a:prstGeom prst="rect">
            <a:avLst/>
          </a:prstGeom>
          <a:solidFill>
            <a:srgbClr val="000000">
              <a:alpha val="0"/>
            </a:srgbClr>
          </a:solidFill>
        </p:spPr>
      </p:sp>
      <p:sp>
        <p:nvSpPr>
          <p:cNvPr id="17" name="Shape 12"/>
          <p:cNvSpPr/>
          <p:nvPr/>
        </p:nvSpPr>
        <p:spPr>
          <a:xfrm>
            <a:off x="0" y="3971255"/>
            <a:ext cx="9144000" cy="7144"/>
          </a:xfrm>
          <a:prstGeom prst="rect">
            <a:avLst/>
          </a:prstGeom>
          <a:solidFill>
            <a:srgbClr val="233554"/>
          </a:solidFill>
        </p:spPr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558" y="4203427"/>
            <a:ext cx="128588" cy="171450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118583" y="4185568"/>
            <a:ext cx="1235869" cy="20716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TensorRT-LLM</a:t>
            </a:r>
            <a:endParaRPr lang="en-US" sz="1195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567" y="4203427"/>
            <a:ext cx="171450" cy="17145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4434455" y="4185568"/>
            <a:ext cx="1255514" cy="20716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ONNX Runtime</a:t>
            </a:r>
            <a:endParaRPr lang="en-US" sz="1195" dirty="0"/>
          </a:p>
        </p:txBody>
      </p:sp>
      <p:pic>
        <p:nvPicPr>
          <p:cNvPr id="22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27085" y="4203427"/>
            <a:ext cx="171450" cy="171450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7769972" y="4185568"/>
            <a:ext cx="455414" cy="20716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vLLM</a:t>
            </a:r>
            <a:endParaRPr lang="en-US" sz="119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1197"/>
            <a:ext cx="85725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ハードウェア別 最適戦略</a:t>
            </a:r>
            <a:endParaRPr lang="en-US" sz="2435" dirty="0"/>
          </a:p>
        </p:txBody>
      </p:sp>
      <p:sp>
        <p:nvSpPr>
          <p:cNvPr id="4" name="Shape 1"/>
          <p:cNvSpPr/>
          <p:nvPr/>
        </p:nvSpPr>
        <p:spPr>
          <a:xfrm>
            <a:off x="571500" y="1542380"/>
            <a:ext cx="3857625" cy="1443038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0" y="1985293"/>
            <a:ext cx="228600" cy="22860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193006" y="1978149"/>
            <a:ext cx="1262658" cy="242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NVIDIA H100</a:t>
            </a:r>
            <a:endParaRPr lang="en-US" sz="1395" dirty="0"/>
          </a:p>
        </p:txBody>
      </p:sp>
      <p:sp>
        <p:nvSpPr>
          <p:cNvPr id="7" name="Text 3"/>
          <p:cNvSpPr/>
          <p:nvPr/>
        </p:nvSpPr>
        <p:spPr>
          <a:xfrm>
            <a:off x="857250" y="2328193"/>
            <a:ext cx="3286125" cy="20716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FP8</a:t>
            </a:r>
            <a:r>
              <a:rPr lang="en-US" sz="127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+ </a:t>
            </a: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TensorRT-LLM</a:t>
            </a:r>
            <a:endParaRPr lang="en-US" sz="1195" dirty="0"/>
          </a:p>
        </p:txBody>
      </p:sp>
      <p:sp>
        <p:nvSpPr>
          <p:cNvPr id="8" name="Shape 4"/>
          <p:cNvSpPr/>
          <p:nvPr/>
        </p:nvSpPr>
        <p:spPr>
          <a:xfrm>
            <a:off x="4714875" y="1542380"/>
            <a:ext cx="3857625" cy="1443038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5" y="1985293"/>
            <a:ext cx="228600" cy="22860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5336381" y="1978149"/>
            <a:ext cx="1669852" cy="242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A100 / RTX 4090</a:t>
            </a:r>
            <a:endParaRPr lang="en-US" sz="1395" dirty="0"/>
          </a:p>
        </p:txBody>
      </p:sp>
      <p:sp>
        <p:nvSpPr>
          <p:cNvPr id="11" name="Text 6"/>
          <p:cNvSpPr/>
          <p:nvPr/>
        </p:nvSpPr>
        <p:spPr>
          <a:xfrm>
            <a:off x="5000625" y="2328193"/>
            <a:ext cx="3286125" cy="20716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INT4</a:t>
            </a:r>
            <a:r>
              <a:rPr lang="en-US" sz="127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(AWQ / GPTQ)</a:t>
            </a:r>
            <a:endParaRPr lang="en-US" sz="1195" dirty="0"/>
          </a:p>
        </p:txBody>
      </p:sp>
      <p:sp>
        <p:nvSpPr>
          <p:cNvPr id="12" name="Shape 7"/>
          <p:cNvSpPr/>
          <p:nvPr/>
        </p:nvSpPr>
        <p:spPr>
          <a:xfrm>
            <a:off x="571500" y="3256880"/>
            <a:ext cx="3857625" cy="1443038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7250" y="3687291"/>
            <a:ext cx="257175" cy="228600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221581" y="3680147"/>
            <a:ext cx="1641277" cy="24288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CPU (x86 / ARM)</a:t>
            </a:r>
            <a:endParaRPr lang="en-US" sz="1395" dirty="0"/>
          </a:p>
        </p:txBody>
      </p:sp>
      <p:sp>
        <p:nvSpPr>
          <p:cNvPr id="15" name="Text 9"/>
          <p:cNvSpPr/>
          <p:nvPr/>
        </p:nvSpPr>
        <p:spPr>
          <a:xfrm>
            <a:off x="857250" y="4030191"/>
            <a:ext cx="3286125" cy="23217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INT8</a:t>
            </a:r>
            <a:r>
              <a:rPr lang="en-US" sz="127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量子化</a:t>
            </a:r>
            <a:endParaRPr lang="en-US" sz="1195" dirty="0"/>
          </a:p>
        </p:txBody>
      </p:sp>
      <p:sp>
        <p:nvSpPr>
          <p:cNvPr id="16" name="Shape 10"/>
          <p:cNvSpPr/>
          <p:nvPr/>
        </p:nvSpPr>
        <p:spPr>
          <a:xfrm>
            <a:off x="4714875" y="3256880"/>
            <a:ext cx="3857625" cy="1443038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00625" y="3687291"/>
            <a:ext cx="171450" cy="228600"/>
          </a:xfrm>
          <a:prstGeom prst="rect">
            <a:avLst/>
          </a:prstGeom>
        </p:spPr>
      </p:pic>
      <p:sp>
        <p:nvSpPr>
          <p:cNvPr id="18" name="Text 11"/>
          <p:cNvSpPr/>
          <p:nvPr/>
        </p:nvSpPr>
        <p:spPr>
          <a:xfrm>
            <a:off x="5279231" y="3666753"/>
            <a:ext cx="1437680" cy="2696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エッジデバイス</a:t>
            </a:r>
            <a:endParaRPr lang="en-US" sz="1395" dirty="0"/>
          </a:p>
        </p:txBody>
      </p:sp>
      <p:sp>
        <p:nvSpPr>
          <p:cNvPr id="19" name="Text 12"/>
          <p:cNvSpPr/>
          <p:nvPr/>
        </p:nvSpPr>
        <p:spPr>
          <a:xfrm>
            <a:off x="5000625" y="4043586"/>
            <a:ext cx="3286125" cy="23217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蒸留</a:t>
            </a:r>
            <a:r>
              <a:rPr lang="en-US" sz="127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+ </a:t>
            </a:r>
            <a:r>
              <a:rPr lang="en-US" sz="11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INT8</a:t>
            </a:r>
            <a:endParaRPr lang="en-US" sz="1195" dirty="0"/>
          </a:p>
        </p:txBody>
      </p:sp>
      <p:sp>
        <p:nvSpPr>
          <p:cNvPr id="20" name="Text 13"/>
          <p:cNvSpPr/>
          <p:nvPr/>
        </p:nvSpPr>
        <p:spPr>
          <a:xfrm>
            <a:off x="0" y="4475559"/>
            <a:ext cx="9144000" cy="232172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600"/>
              </a:lnSpc>
              <a:buNone/>
            </a:pPr>
            <a:r>
              <a:rPr lang="en-US" sz="1195" b="1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👉 最適解はハードウェアのアーキテクチャに依存します</a:t>
            </a:r>
            <a:endParaRPr lang="en-US" sz="119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1197"/>
            <a:ext cx="85725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推奨アーキテクチャと優先順位</a:t>
            </a:r>
            <a:endParaRPr lang="en-US" sz="2435" dirty="0"/>
          </a:p>
        </p:txBody>
      </p:sp>
      <p:sp>
        <p:nvSpPr>
          <p:cNvPr id="4" name="Text 1"/>
          <p:cNvSpPr/>
          <p:nvPr/>
        </p:nvSpPr>
        <p:spPr>
          <a:xfrm>
            <a:off x="571500" y="1399505"/>
            <a:ext cx="3857625" cy="348258"/>
          </a:xfrm>
          <a:prstGeom prst="rect">
            <a:avLst/>
          </a:prstGeom>
          <a:noFill/>
        </p:spPr>
        <p:txBody>
          <a:bodyPr wrap="none" lIns="0" tIns="0" rIns="0" bIns="8509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🎯 標準構成（バランス型）</a:t>
            </a:r>
            <a:endParaRPr lang="en-US" sz="1395" dirty="0"/>
          </a:p>
        </p:txBody>
      </p:sp>
      <p:sp>
        <p:nvSpPr>
          <p:cNvPr id="5" name="Shape 2"/>
          <p:cNvSpPr/>
          <p:nvPr/>
        </p:nvSpPr>
        <p:spPr>
          <a:xfrm>
            <a:off x="571500" y="1890638"/>
            <a:ext cx="3857625" cy="2693194"/>
          </a:xfrm>
          <a:prstGeom prst="rect">
            <a:avLst/>
          </a:prstGeom>
          <a:solidFill>
            <a:srgbClr val="112240"/>
          </a:solidFill>
          <a:ln w="9144">
            <a:solidFill>
              <a:srgbClr val="64FFDA"/>
            </a:solidFill>
            <a:prstDash val="solid"/>
          </a:ln>
        </p:spPr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94" y="2087091"/>
            <a:ext cx="142875" cy="14287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64406" y="2072804"/>
            <a:ext cx="1275159" cy="17323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AWQ (INT4) 量子化</a:t>
            </a:r>
            <a:endParaRPr lang="en-US" sz="105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094" y="2387129"/>
            <a:ext cx="142875" cy="142875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64406" y="2372841"/>
            <a:ext cx="1507331" cy="17323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KV Cache INT8 最適化</a:t>
            </a:r>
            <a:endParaRPr lang="en-US" sz="105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0094" y="2683594"/>
            <a:ext cx="142875" cy="14287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964406" y="2669307"/>
            <a:ext cx="1548408" cy="17323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vLLM (PagedAttention)</a:t>
            </a:r>
            <a:endParaRPr lang="en-US" sz="105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094" y="2963987"/>
            <a:ext cx="142875" cy="142875"/>
          </a:xfrm>
          <a:prstGeom prst="rect">
            <a:avLst/>
          </a:prstGeom>
        </p:spPr>
      </p:pic>
      <p:sp>
        <p:nvSpPr>
          <p:cNvPr id="13" name="Text 6"/>
          <p:cNvSpPr/>
          <p:nvPr/>
        </p:nvSpPr>
        <p:spPr>
          <a:xfrm>
            <a:off x="964406" y="2949699"/>
            <a:ext cx="1473398" cy="173236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1050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Speculative Decoding</a:t>
            </a:r>
            <a:endParaRPr lang="en-US" sz="1050" dirty="0"/>
          </a:p>
        </p:txBody>
      </p:sp>
      <p:sp>
        <p:nvSpPr>
          <p:cNvPr id="14" name="Text 7"/>
          <p:cNvSpPr/>
          <p:nvPr/>
        </p:nvSpPr>
        <p:spPr>
          <a:xfrm>
            <a:off x="750094" y="3415829"/>
            <a:ext cx="3500438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・レイテンシ：2〜4倍改善</a:t>
            </a:r>
            <a:endParaRPr lang="en-US" sz="940" dirty="0"/>
          </a:p>
        </p:txBody>
      </p:sp>
      <p:sp>
        <p:nvSpPr>
          <p:cNvPr id="15" name="Text 8"/>
          <p:cNvSpPr/>
          <p:nvPr/>
        </p:nvSpPr>
        <p:spPr>
          <a:xfrm>
            <a:off x="750094" y="3658716"/>
            <a:ext cx="3500438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・スループット：5〜20倍改善</a:t>
            </a:r>
            <a:endParaRPr lang="en-US" sz="940" dirty="0"/>
          </a:p>
        </p:txBody>
      </p:sp>
      <p:sp>
        <p:nvSpPr>
          <p:cNvPr id="16" name="Text 9"/>
          <p:cNvSpPr/>
          <p:nvPr/>
        </p:nvSpPr>
        <p:spPr>
          <a:xfrm>
            <a:off x="750094" y="3901604"/>
            <a:ext cx="3500438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・コスト：50〜75%削減</a:t>
            </a:r>
            <a:endParaRPr lang="en-US" sz="940" dirty="0"/>
          </a:p>
        </p:txBody>
      </p:sp>
      <p:sp>
        <p:nvSpPr>
          <p:cNvPr id="17" name="Text 10"/>
          <p:cNvSpPr/>
          <p:nvPr/>
        </p:nvSpPr>
        <p:spPr>
          <a:xfrm>
            <a:off x="4714875" y="1399505"/>
            <a:ext cx="3857625" cy="348258"/>
          </a:xfrm>
          <a:prstGeom prst="rect">
            <a:avLst/>
          </a:prstGeom>
          <a:noFill/>
        </p:spPr>
        <p:txBody>
          <a:bodyPr wrap="none" lIns="0" tIns="0" rIns="0" bIns="85090" rtlCol="0" anchor="t">
            <a:spAutoFit/>
          </a:bodyPr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🚀 導入優先順位</a:t>
            </a:r>
            <a:endParaRPr lang="en-US" sz="1395" dirty="0"/>
          </a:p>
        </p:txBody>
      </p:sp>
      <p:sp>
        <p:nvSpPr>
          <p:cNvPr id="18" name="Shape 11"/>
          <p:cNvSpPr/>
          <p:nvPr/>
        </p:nvSpPr>
        <p:spPr>
          <a:xfrm>
            <a:off x="4714875" y="1890638"/>
            <a:ext cx="3857625" cy="835819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0606" y="2019226"/>
            <a:ext cx="228600" cy="228600"/>
          </a:xfrm>
          <a:prstGeom prst="rect">
            <a:avLst/>
          </a:prstGeom>
        </p:spPr>
      </p:pic>
      <p:sp>
        <p:nvSpPr>
          <p:cNvPr id="20" name="Text 12"/>
          <p:cNvSpPr/>
          <p:nvPr/>
        </p:nvSpPr>
        <p:spPr>
          <a:xfrm>
            <a:off x="5250656" y="1997794"/>
            <a:ext cx="3214688" cy="19288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第1優先（必須）</a:t>
            </a:r>
            <a:endParaRPr lang="en-US" sz="985" dirty="0"/>
          </a:p>
        </p:txBody>
      </p:sp>
      <p:sp>
        <p:nvSpPr>
          <p:cNvPr id="21" name="Text 13"/>
          <p:cNvSpPr/>
          <p:nvPr/>
        </p:nvSpPr>
        <p:spPr>
          <a:xfrm>
            <a:off x="5250656" y="2226394"/>
            <a:ext cx="3214688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5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量子化、KV Cache最適化、Batching</a:t>
            </a:r>
            <a:endParaRPr lang="en-US" sz="835" dirty="0"/>
          </a:p>
        </p:txBody>
      </p:sp>
      <p:sp>
        <p:nvSpPr>
          <p:cNvPr id="22" name="Shape 14"/>
          <p:cNvSpPr/>
          <p:nvPr/>
        </p:nvSpPr>
        <p:spPr>
          <a:xfrm>
            <a:off x="4714875" y="2890763"/>
            <a:ext cx="3857625" cy="835819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23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6319" y="3019351"/>
            <a:ext cx="257175" cy="228600"/>
          </a:xfrm>
          <a:prstGeom prst="rect">
            <a:avLst/>
          </a:prstGeom>
        </p:spPr>
      </p:pic>
      <p:sp>
        <p:nvSpPr>
          <p:cNvPr id="24" name="Text 15"/>
          <p:cNvSpPr/>
          <p:nvPr/>
        </p:nvSpPr>
        <p:spPr>
          <a:xfrm>
            <a:off x="5250656" y="2997919"/>
            <a:ext cx="3214688" cy="19288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48CAE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第2優先（推奨）</a:t>
            </a:r>
            <a:endParaRPr lang="en-US" sz="985" dirty="0"/>
          </a:p>
        </p:txBody>
      </p:sp>
      <p:sp>
        <p:nvSpPr>
          <p:cNvPr id="25" name="Text 16"/>
          <p:cNvSpPr/>
          <p:nvPr/>
        </p:nvSpPr>
        <p:spPr>
          <a:xfrm>
            <a:off x="5250656" y="3226519"/>
            <a:ext cx="3214688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5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推測デコード、コンパイル最適化</a:t>
            </a:r>
            <a:endParaRPr lang="en-US" sz="835" dirty="0"/>
          </a:p>
        </p:txBody>
      </p:sp>
      <p:sp>
        <p:nvSpPr>
          <p:cNvPr id="26" name="Shape 17"/>
          <p:cNvSpPr/>
          <p:nvPr/>
        </p:nvSpPr>
        <p:spPr>
          <a:xfrm>
            <a:off x="4714875" y="3890888"/>
            <a:ext cx="3857625" cy="835819"/>
          </a:xfrm>
          <a:prstGeom prst="rect">
            <a:avLst/>
          </a:prstGeom>
          <a:solidFill>
            <a:srgbClr val="112240"/>
          </a:solidFill>
          <a:ln w="9144">
            <a:solidFill>
              <a:srgbClr val="233554"/>
            </a:solidFill>
            <a:prstDash val="solid"/>
          </a:ln>
        </p:spPr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50606" y="4019476"/>
            <a:ext cx="228600" cy="228600"/>
          </a:xfrm>
          <a:prstGeom prst="rect">
            <a:avLst/>
          </a:prstGeom>
        </p:spPr>
      </p:pic>
      <p:sp>
        <p:nvSpPr>
          <p:cNvPr id="28" name="Text 18"/>
          <p:cNvSpPr/>
          <p:nvPr/>
        </p:nvSpPr>
        <p:spPr>
          <a:xfrm>
            <a:off x="5250656" y="3998044"/>
            <a:ext cx="3214688" cy="19288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400"/>
              </a:lnSpc>
              <a:buNone/>
            </a:pPr>
            <a:r>
              <a:rPr lang="en-US" sz="985" b="1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第3優先（発展）</a:t>
            </a:r>
            <a:endParaRPr lang="en-US" sz="985" dirty="0"/>
          </a:p>
        </p:txBody>
      </p:sp>
      <p:sp>
        <p:nvSpPr>
          <p:cNvPr id="29" name="Text 19"/>
          <p:cNvSpPr/>
          <p:nvPr/>
        </p:nvSpPr>
        <p:spPr>
          <a:xfrm>
            <a:off x="5250656" y="4226644"/>
            <a:ext cx="3214688" cy="15537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1100"/>
              </a:lnSpc>
              <a:buNone/>
            </a:pPr>
            <a:r>
              <a:rPr lang="en-US" sz="835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蒸留、MoE、Early Exit</a:t>
            </a:r>
            <a:endParaRPr lang="en-US" sz="8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7144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71500" y="651197"/>
            <a:ext cx="9144000" cy="462558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l">
              <a:lnSpc>
                <a:spcPts val="3200"/>
              </a:lnSpc>
              <a:buNone/>
            </a:pPr>
            <a:r>
              <a:rPr lang="en-US" sz="243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結論：LLM推論の競争力</a:t>
            </a:r>
            <a:endParaRPr lang="en-US" sz="2435" dirty="0"/>
          </a:p>
        </p:txBody>
      </p:sp>
      <p:sp>
        <p:nvSpPr>
          <p:cNvPr id="4" name="Shape 1"/>
          <p:cNvSpPr/>
          <p:nvPr/>
        </p:nvSpPr>
        <p:spPr>
          <a:xfrm>
            <a:off x="707231" y="1399505"/>
            <a:ext cx="7729538" cy="1260091"/>
          </a:xfrm>
          <a:prstGeom prst="rect">
            <a:avLst/>
          </a:prstGeom>
          <a:solidFill>
            <a:srgbClr val="112240"/>
          </a:solidFill>
          <a:ln w="9144">
            <a:solidFill>
              <a:srgbClr val="64FFD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1000125" y="1685255"/>
            <a:ext cx="7143750" cy="960053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marL="0" indent="0" algn="ctr">
              <a:lnSpc>
                <a:spcPts val="2500"/>
              </a:lnSpc>
              <a:buNone/>
            </a:pPr>
            <a:r>
              <a:rPr lang="en-US" sz="139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LLM推論最適化は単一技術の導入ではなく、</a:t>
            </a:r>
            <a:r>
              <a:rPr lang="en-US" sz="139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r>
              <a:rPr lang="en-US" sz="1395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モデル最適化 × 推論アルゴリズム × システム最適化</a:t>
            </a:r>
            <a:r>
              <a:rPr lang="en-US" sz="139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
</a:t>
            </a:r>
            <a:r>
              <a:rPr lang="en-US" sz="1395" b="1" dirty="0">
                <a:solidFill>
                  <a:srgbClr val="CCD6F6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の組み合わせによる全体最適が最も重要です。</a:t>
            </a:r>
            <a:endParaRPr lang="en-US" sz="1395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813" y="3029285"/>
            <a:ext cx="285750" cy="28575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000125" y="3456124"/>
            <a:ext cx="2143125" cy="21252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推論コスト</a:t>
            </a:r>
            <a:endParaRPr lang="en-US" sz="1090" dirty="0"/>
          </a:p>
        </p:txBody>
      </p:sp>
      <p:sp>
        <p:nvSpPr>
          <p:cNvPr id="8" name="Text 4"/>
          <p:cNvSpPr/>
          <p:nvPr/>
        </p:nvSpPr>
        <p:spPr>
          <a:xfrm>
            <a:off x="1000125" y="3740088"/>
            <a:ext cx="21431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最大 70% 削減</a:t>
            </a:r>
            <a:endParaRPr lang="en-US" sz="94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9125" y="3029285"/>
            <a:ext cx="285750" cy="28575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3500438" y="3456124"/>
            <a:ext cx="2143125" cy="21252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処理能力</a:t>
            </a:r>
            <a:endParaRPr lang="en-US" sz="1090" dirty="0"/>
          </a:p>
        </p:txBody>
      </p:sp>
      <p:sp>
        <p:nvSpPr>
          <p:cNvPr id="11" name="Text 6"/>
          <p:cNvSpPr/>
          <p:nvPr/>
        </p:nvSpPr>
        <p:spPr>
          <a:xfrm>
            <a:off x="3500438" y="3740088"/>
            <a:ext cx="21431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同一インフラで 3〜5倍</a:t>
            </a:r>
            <a:endParaRPr lang="en-US" sz="94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5156" y="3029285"/>
            <a:ext cx="214313" cy="285750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6000750" y="3456124"/>
            <a:ext cx="2143125" cy="21252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500"/>
              </a:lnSpc>
              <a:buNone/>
            </a:pPr>
            <a:r>
              <a:rPr lang="en-US" sz="109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エッジ展開</a:t>
            </a:r>
            <a:endParaRPr lang="en-US" sz="1090" dirty="0"/>
          </a:p>
        </p:txBody>
      </p:sp>
      <p:sp>
        <p:nvSpPr>
          <p:cNvPr id="14" name="Text 8"/>
          <p:cNvSpPr/>
          <p:nvPr/>
        </p:nvSpPr>
        <p:spPr>
          <a:xfrm>
            <a:off x="6000750" y="3740088"/>
            <a:ext cx="2143125" cy="171450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1200"/>
              </a:lnSpc>
              <a:buNone/>
            </a:pPr>
            <a:r>
              <a:rPr lang="en-US" sz="940" dirty="0">
                <a:solidFill>
                  <a:srgbClr val="8892B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デバイス上での実行可能性向上</a:t>
            </a:r>
            <a:endParaRPr lang="en-US" sz="940" dirty="0"/>
          </a:p>
        </p:txBody>
      </p:sp>
      <p:sp>
        <p:nvSpPr>
          <p:cNvPr id="15" name="Shape 9"/>
          <p:cNvSpPr/>
          <p:nvPr/>
        </p:nvSpPr>
        <p:spPr>
          <a:xfrm>
            <a:off x="0" y="4207669"/>
            <a:ext cx="9144000" cy="928688"/>
          </a:xfrm>
          <a:prstGeom prst="rect">
            <a:avLst/>
          </a:prstGeom>
          <a:solidFill>
            <a:srgbClr val="233554"/>
          </a:solidFill>
        </p:spPr>
      </p:sp>
      <p:sp>
        <p:nvSpPr>
          <p:cNvPr id="16" name="Text 10"/>
          <p:cNvSpPr/>
          <p:nvPr/>
        </p:nvSpPr>
        <p:spPr>
          <a:xfrm>
            <a:off x="0" y="4421981"/>
            <a:ext cx="9144000" cy="308967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1600" b="1" dirty="0">
                <a:solidFill>
                  <a:srgbClr val="64FFDA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LLMの競争力は、推論効率（Latency / Cost / Throughput）で決まる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2141</Words>
  <Application>WPS Presentation</Application>
  <PresentationFormat>On-screen Show (16:9)</PresentationFormat>
  <Paragraphs>290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6" baseType="lpstr">
      <vt:lpstr>Arial</vt:lpstr>
      <vt:lpstr>ＭＳ Ｐゴシック</vt:lpstr>
      <vt:lpstr>Wingdings</vt:lpstr>
      <vt:lpstr>Inter</vt:lpstr>
      <vt:lpstr>Segoe Print</vt:lpstr>
      <vt:lpstr>Inter</vt:lpstr>
      <vt:lpstr>Inter</vt:lpstr>
      <vt:lpstr>Calibri</vt:lpstr>
      <vt:lpstr>SimSun</vt:lpstr>
      <vt:lpstr>ＭＳ Ｐゴシック</vt:lpstr>
      <vt:lpstr>Microsoft YaHei</vt:lpstr>
      <vt:lpstr>Arial Unicode MS</vt:lpstr>
      <vt:lpstr>游ゴシック</vt:lpstr>
      <vt:lpstr>MingLiU-ExtB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PptxGenJS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creator>PptxGenJS</dc:creator>
  <dc:subject>PptxGenJS Presentation</dc:subject>
  <cp:lastModifiedBy>Zhilong Duan</cp:lastModifiedBy>
  <cp:revision>2</cp:revision>
  <dcterms:created xsi:type="dcterms:W3CDTF">2026-04-20T03:52:00Z</dcterms:created>
  <dcterms:modified xsi:type="dcterms:W3CDTF">2026-05-21T12:29:07Z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A5A2F40C0B5D4DEFBA5AF6E926CB605A_12</vt:lpwstr>
  </property>
  <property fmtid="{D5CDD505-2E9C-101B-9397-08002B2CF9AE}" pid="3" name="KSOProductBuildVer">
    <vt:lpwstr>1041-12.2.0.21546</vt:lpwstr>
  </property>
</Properties>
</file>