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4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8" r:id="rId7"/>
    <p:sldId id="269" r:id="rId8"/>
    <p:sldId id="270" r:id="rId9"/>
    <p:sldId id="272" r:id="rId10"/>
    <p:sldId id="259" r:id="rId11"/>
    <p:sldId id="260" r:id="rId12"/>
    <p:sldId id="261" r:id="rId13"/>
    <p:sldId id="276" r:id="rId14"/>
    <p:sldId id="271" r:id="rId15"/>
    <p:sldId id="274" r:id="rId16"/>
    <p:sldId id="275" r:id="rId17"/>
    <p:sldId id="264" r:id="rId18"/>
    <p:sldId id="263" r:id="rId19"/>
    <p:sldId id="267" r:id="rId20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皆さん、こんにちは。今日は「AIは脅威か？チャンスか？」という、私たちエンジニアにとって非常に重要なテーマでお話しします。AIの進化は目覚ましく、日本のソフトウェア開発現場で働く私たちにとって、この変化をどう捉え、どう行動すべきか、真剣に考える時期に来ています。今日の話が、皆さんのキャリアを考える上で、少しでもヒントになれば嬉しいです。さあ、一緒に未来を探りましょ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日のアジェンダは、大きく3つのパートに分けています。まず「What」として、AIの最新動向、特に中国で話題の「龍蝦」旋風についてご紹介します。次に「Why」として、なぜ今、ソフトウェア開発の現場がこれほど激変しているのか、その背景を深掘りします。そして最後に「How」として、私たちエンジニアがこの変化にどう向き合い、どう生き残っていくべきか、具体的な戦略を提案します。前向きな議論ができればと思い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さて、最初のテーマは「What」、AIの最新現状と「龍蝦」旋風です。皆さんもご存知の通り、AIは単なるチャットボットの域を超え、自律的にタスクを遂行する「AIエージェント」へと進化しています。特に注目すべきは、中国で大ヒットした「OpenClaw」、通称「龍蝦」プロジェクトです。これは、ユーザーがまるでロブスターを飼育するようにAIエージェントを管理・運用するプラットフォームで、その自律性の高さが衝撃を与えました。この「龍蝦」の登場は、私たちの仕事のやり方を根本から変える可能性を秘めています。単なるツールではなく、目標達成のために自ら考え、行動するパートナーとしてAIを捉える時代が来たのです。この動きが、今後の業界にどう影響するのか、次のスライドで見ていきましょ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さて、最初のテーマは「What」、AIの最新現状と「龍蝦」旋風です。皆さんもご存知の通り、AIは単なるチャットボットの域を超え、自律的にタスクを遂行する「AIエージェント」へと進化しています。特に注目すべきは、中国で大ヒットした「OpenClaw」、通称「龍蝦」プロジェクトです。これは、ユーザーがまるでロブスターを飼育するようにAIエージェントを管理・運用するプラットフォームで、その自律性の高さが衝撃を与えました。この「龍蝦」の登場は、私たちの仕事のやり方を根本から変える可能性を秘めています。単なるツールではなく、目標達成のために自ら考え、行動するパートナーとしてAIを捉える時代が来たのです。この動きが、今後の業界にどう影響するのか、次のスライドで見ていきましょ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さて、最初のテーマは「What」、AIの最新現状と「龍蝦」旋風です。皆さんもご存知の通り、AIは単なるチャットボットの域を超え、自律的にタスクを遂行する「AIエージェント」へと進化しています。特に注目すべきは、中国で大ヒットした「OpenClaw」、通称「龍蝦」プロジェクトです。これは、ユーザーがまるでロブスターを飼育するようにAIエージェントを管理・運用するプラットフォームで、その自律性の高さが衝撃を与えました。この「龍蝦」の登場は、私たちの仕事のやり方を根本から変える可能性を秘めています。単なるツールではなく、目標達成のために自ら考え、行動するパートナーとしてAIを捉える時代が来たのです。この動きが、今後の業界にどう影響するのか、次のスライドで見ていきましょ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さて、最初のテーマは「What」、AIの最新現状と「龍蝦」旋風です。皆さんもご存知の通り、AIは単なるチャットボットの域を超え、自律的にタスクを遂行する「AIエージェント」へと進化しています。特に注目すべきは、中国で大ヒットした「OpenClaw」、通称「龍蝦」プロジェクトです。これは、ユーザーがまるでロブスターを飼育するようにAIエージェントを管理・運用するプラットフォームで、その自律性の高さが衝撃を与えました。この「龍蝦」の登場は、私たちの仕事のやり方を根本から変える可能性を秘めています。単なるツールではなく、目標達成のために自ら考え、行動するパートナーとしてAIを捉える時代が来たのです。この動きが、今後の業界にどう影響するのか、次のスライドで見ていきましょ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さて、最初のテーマは「What」、AIの最新現状と「龍蝦」旋風です。皆さんもご存知の通り、AIは単なるチャットボットの域を超え、自律的にタスクを遂行する「AIエージェント」へと進化しています。特に注目すべきは、中国で大ヒットした「OpenClaw」、通称「龍蝦」プロジェクトです。これは、ユーザーがまるでロブスターを飼育するようにAIエージェントを管理・運用するプラットフォームで、その自律性の高さが衝撃を与えました。この「龍蝦」の登場は、私たちの仕事のやり方を根本から変える可能性を秘めています。単なるツールではなく、目標達成のために自ら考え、行動するパートナーとしてAIを捉える時代が来たのです。この動きが、今後の業界にどう影響するのか、次のスライドで見ていきましょ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龍蝦」のようなAIエージェントの台頭は、業界の展望を大きく変えつつあります。Gartnerの予測では、2025年にはエンジニアリングリーダーの77%がAIを開発プロセスに統合すると言われています。これは、AIが単なる補助ツールではなく、開発の中核を担う存在になることを意味します。リーダーたちの共通認識は、「AIは人間を置き換えるのではなく、人間の能力を拡張し、リソースを最適化するもの」という点です。つまり、AIを使いこなす人間が、そうでない人間を置き換える時代が来るということです。この認識は、私たちエンジニアにとって非常に重要です。では、なぜ今、このAIの波がこれまでと違うのでしょうか。次のスライドでその理由を深掘り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なぜ今、このAIの波がこれまでと違うのか、その核心に迫りましょう。ChatGPT-3.5以降の進化は、大きく3つのフェーズで捉えられます。まず「Prompt Engineering」、これはAIへの語りかけ方を工夫する段階です。次に「Context Engineering」、これはAIに背景情報を整理して提供する段階で、RAGなどの技術で専門的な回答が可能になりました。そして今、私たちが直面しているのが「Harness Engineering」、つまりAIを「御する」技術です。これは、AIをワークフローに組み込み、自律的にタスクを完遂させる段階を指します。単にAIを使うだけでなく、複数のAIを連携させ、実務を自動化する能力が求められるのです。この「Harness Engineering」こそが、今回の波が決定的に違う理由です。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ツールは、ただ質問に答えるチャットから、自律的にタスクを完遂するエージェントへと、驚くべき進化を遂げています。以前はAIにどう話しかけるか、どう情報を与えるかが重要でしたが、今はAIが自ら考えて動く時代です。最初はシンプルな対話形式のチャットから始まりました。次に、決められた手順を自動でこなすワークフローが登場し、業務効率を上げました。そして、目標を与えればAIが自分で手段を考え、人間と協力しながらタスクを進めるエージェントが生まれました。最終的には、最小限の指示で自律的に判断し、結果まで到達するエージェンティックなAIが、私たちの開発現場に大きな変化をもたらしています。この進化は、AIが単なるツールではなく、自ら行動するパートナーになりつつあることを示しています。では、このAIの進化が、私たちのプログラミングにどう影響しているのでしょう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なぜ今、このAIの波がこれまでと違うのか、その核心に迫りましょう。ChatGPT-3.5以降の進化は、大きく3つのフェーズで捉えられます。まず「Prompt Engineering」、これはAIへの語りかけ方を工夫する段階です。次に「Context Engineering」、これはAIに背景情報を整理して提供する段階で、RAGなどの技術で専門的な回答が可能になりました。そして今、私たちが直面しているのが「Harness Engineering」、つまりAIを「御する」技術です。これは、AIをワークフローに組み込み、自律的にタスクを完遂させる段階を指します。単にAIを使うだけでなく、複数のAIを連携させ、実務を自動化する能力が求められるのです。この「Harness Engineering」こそが、今回の波が決定的に違う理由です。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ツールは、ただ質問に答えるチャットから、自律的にタスクを完遂するエージェントへと、驚くべき進化を遂げています。以前はAIにどう話しかけるか、どう情報を与えるかが重要でしたが、今はAIが自ら考えて動く時代です。最初はシンプルな対話形式のチャットから始まりました。次に、決められた手順を自動でこなすワークフローが登場し、業務効率を上げました。そして、目標を与えればAIが自分で手段を考え、人間と協力しながらタスクを進めるエージェントが生まれました。最終的には、最小限の指示で自律的に判断し、結果まで到達するエージェンティックなAIが、私たちの開発現場に大きな変化をもたらしています。この進化は、AIが単なるツールではなく、自ら行動するパートナーになりつつあることを示しています。では、このAIの進化が、私たちのプログラミングにどう影響しているのでしょう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AIの進化は、プログラミングのあり方そのものを大きく変えようとしています。かつてはコードの続きを予測するCode Completionが主流でしたが、今はAIが自律的にコードを書く時代が来ています。GitHub CopilotのようなCode Completionは、人間のタイピングを補助するものでした。しかし、AIとの対話を通じて高速にプロトタイプを作るVibe Codingが登場し、アイデアを素早く形にできるようになりました。さらに、厳密な仕様を定義すればAIが実装を担うSpec Codingが、設計品質の担保と自動化を両立させます。そして今、AIエージェントが自律的にコードを書き、テストし、修正まで行うAgentic Codingが現実のものとなりつつあります。これは、開発工程の完全自動化を意味し、私たちの役割も大きく変わるでしょう。この変遷は、開発のパラダイムシフトを促しています。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AIの進化は、プログラミングのあり方そのものを大きく変えようとしています。かつてはコードの続きを予測するCode Completionが主流でしたが、今はAIが自律的にコードを書く時代が来ています。GitHub CopilotのようなCode Completionは、人間のタイピングを補助するものでした。しかし、AIとの対話を通じて高速にプロトタイプを作るVibe Codingが登場し、アイデアを素早く形にできるようになりました。さらに、厳密な仕様を定義すればAIが実装を担うSpec Codingが、設計品質の担保と自動化を両立させます。そして今、AIエージェントが自律的にコードを書き、テストし、修正まで行うAgentic Codingが現実のものとなりつつあります。これは、開発工程の完全自動化を意味し、私たちの役割も大きく変わるでしょう。この変遷は、開発のパラダイムシフトを促しています。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大きな変化の中で、私たちソフトウェアエンジニアはどうすべきか。答えは「躬身入局」、つまり現場に飛び込むことです。今、この技術がまだ体系化されきっていない時期こそ、学び始める絶好のチャンスなんです。後回しにすればするほど、学ぶべき知識は膨大になり、追いつくのが難しくなります。だからこそ、今すぐAIに触れ、その進化の過程を肌で感じることが大切です。完成された技術を学ぶのは大変ですが、進化の過程を追うことで、無理なく最新知識を維持できます。AIを「使う側」から、自ら「乗りこなす側」へと一歩踏み出しましょう。それが、これからの時代を生き抜くための、最も確実な戦略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AIプログラミングの変遷は、開発におけるパラダイムシフト、つまり「効率の革命」を意味します。かつては巨大なモデルの知能指数、つまりIQの競争でしたが、今はAIをいかに賢く使いこなすか、その工程能力が問われる時代です。以前は、いかに大きなモデルを作り、どれだけ推論能力が高いかが勝負でした。パラメータ数を増やし、より適切な回答を探すことに注力していたんです。しかし今は、AIをいかにワークフローに組み込み、私たちがAIを「御する」エンジニアリングができるかが重要です。これにより、圧倒的な開発スピードを実現できるかが、競争力の源泉となります。知能指数（IQ）の高さだけでなく、AIを乗りこなす「工程能力」が、これからのエンジニアに求められるスキルなんです。では、この新しい時代に、私たちソフトウェアエンジニアはどう向き合うべきでしょう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皆さん、AIは決して脅威ではありません。むしろ、皆さんの能力を解き放つ、最強のパートナーになり得ます。AIを恐れるのではなく、積極的に触れて、自分の「武器」として磨き上げてください。それが、これからの時代を生き抜くための鍵となります。ご清聴ありがとうございまし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webp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tags" Target="../tags/tag1.xml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000125" y="498277"/>
            <a:ext cx="7143750" cy="1943100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Shape 1"/>
          <p:cNvSpPr/>
          <p:nvPr/>
        </p:nvSpPr>
        <p:spPr>
          <a:xfrm>
            <a:off x="1000125" y="498277"/>
            <a:ext cx="107156" cy="1943100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6" name="Text 2"/>
          <p:cNvSpPr/>
          <p:nvPr/>
        </p:nvSpPr>
        <p:spPr>
          <a:xfrm>
            <a:off x="1428750" y="784027"/>
            <a:ext cx="6286500" cy="138493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5400"/>
              </a:lnSpc>
              <a:buNone/>
            </a:pPr>
            <a:r>
              <a:rPr lang="en-US" altLang="ja-JP" sz="4145" dirty="0">
                <a:solidFill>
                  <a:schemeClr val="bg1"/>
                </a:solidFill>
              </a:rPr>
              <a:t>AI</a:t>
            </a:r>
            <a:r>
              <a:rPr lang="ja-JP" altLang="en-US" sz="4145" dirty="0">
                <a:solidFill>
                  <a:schemeClr val="bg1"/>
                </a:solidFill>
              </a:rPr>
              <a:t>時代における</a:t>
            </a:r>
            <a:endParaRPr lang="ja-JP" altLang="en-US" sz="4145" dirty="0">
              <a:solidFill>
                <a:schemeClr val="bg1"/>
              </a:solidFill>
            </a:endParaRPr>
          </a:p>
          <a:p>
            <a:pPr marL="0" indent="0" algn="l">
              <a:lnSpc>
                <a:spcPts val="5400"/>
              </a:lnSpc>
              <a:buNone/>
            </a:pPr>
            <a:r>
              <a:rPr lang="ja-JP" altLang="en-US" sz="4145" dirty="0">
                <a:solidFill>
                  <a:schemeClr val="bg1"/>
                </a:solidFill>
              </a:rPr>
              <a:t>ソフトウェア開発の</a:t>
            </a:r>
            <a:r>
              <a:rPr lang="ja-JP" altLang="en-US" sz="4145" dirty="0">
                <a:solidFill>
                  <a:schemeClr val="bg1"/>
                </a:solidFill>
              </a:rPr>
              <a:t>将来</a:t>
            </a:r>
            <a:endParaRPr lang="ja-JP" altLang="en-US" sz="4145" dirty="0">
              <a:solidFill>
                <a:schemeClr val="bg1"/>
              </a:solidFill>
            </a:endParaRPr>
          </a:p>
        </p:txBody>
      </p:sp>
      <p:sp>
        <p:nvSpPr>
          <p:cNvPr id="7" name="Shape 3"/>
          <p:cNvSpPr/>
          <p:nvPr/>
        </p:nvSpPr>
        <p:spPr>
          <a:xfrm>
            <a:off x="3234333" y="2727127"/>
            <a:ext cx="4909542" cy="111442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8" name="Shape 4"/>
          <p:cNvSpPr/>
          <p:nvPr/>
        </p:nvSpPr>
        <p:spPr>
          <a:xfrm>
            <a:off x="8036719" y="2727127"/>
            <a:ext cx="107156" cy="1114425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9" name="Text 5"/>
          <p:cNvSpPr/>
          <p:nvPr/>
        </p:nvSpPr>
        <p:spPr>
          <a:xfrm>
            <a:off x="3770114" y="2941439"/>
            <a:ext cx="3945136" cy="69215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00" b="1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ソフトウェア開発現場における</a:t>
            </a:r>
            <a:r>
              <a:rPr lang="en-US" sz="1600" b="1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1600" b="1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最新AI動向とエンジニアの生存戦略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230620" y="4413052"/>
            <a:ext cx="165481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r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2026年3月 | [</a:t>
            </a:r>
            <a:r>
              <a:rPr lang="ja-JP" altLang="en-US" sz="1195" b="1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段</a:t>
            </a:r>
            <a:r>
              <a:rPr lang="en-US" altLang="ja-JP" sz="1195" b="1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 </a:t>
            </a:r>
            <a:r>
              <a:rPr lang="ja-JP" altLang="en-US" sz="1195" b="1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志龍</a:t>
            </a:r>
            <a:r>
              <a:rPr lang="en-US" sz="1195" b="1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]</a:t>
            </a:r>
            <a:endParaRPr lang="en-US" sz="119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91440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本日のアジェンダ</a:t>
            </a:r>
            <a:endParaRPr lang="en-US" sz="2435" dirty="0"/>
          </a:p>
        </p:txBody>
      </p:sp>
      <p:sp>
        <p:nvSpPr>
          <p:cNvPr id="6" name="Shape 2"/>
          <p:cNvSpPr/>
          <p:nvPr/>
        </p:nvSpPr>
        <p:spPr>
          <a:xfrm>
            <a:off x="642938" y="1462683"/>
            <a:ext cx="2286000" cy="188773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3"/>
          <p:cNvSpPr/>
          <p:nvPr/>
        </p:nvSpPr>
        <p:spPr>
          <a:xfrm>
            <a:off x="642938" y="1462683"/>
            <a:ext cx="2286000" cy="71438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8" name="Text 4"/>
          <p:cNvSpPr/>
          <p:nvPr/>
        </p:nvSpPr>
        <p:spPr>
          <a:xfrm>
            <a:off x="1531665" y="1462683"/>
            <a:ext cx="508546" cy="739378"/>
          </a:xfrm>
          <a:prstGeom prst="rect">
            <a:avLst/>
          </a:prstGeom>
          <a:noFill/>
        </p:spPr>
        <p:txBody>
          <a:bodyPr wrap="none" lIns="0" tIns="255143" rIns="0" bIns="0" rtlCol="0" anchor="t">
            <a:spAutoFit/>
          </a:bodyPr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295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01</a:t>
            </a:r>
            <a:endParaRPr lang="en-US" sz="3295" dirty="0"/>
          </a:p>
        </p:txBody>
      </p:sp>
      <p:sp>
        <p:nvSpPr>
          <p:cNvPr id="9" name="Text 5"/>
          <p:cNvSpPr/>
          <p:nvPr/>
        </p:nvSpPr>
        <p:spPr>
          <a:xfrm>
            <a:off x="1506606" y="2202061"/>
            <a:ext cx="558664" cy="405408"/>
          </a:xfrm>
          <a:prstGeom prst="rect">
            <a:avLst/>
          </a:prstGeom>
          <a:noFill/>
        </p:spPr>
        <p:txBody>
          <a:bodyPr wrap="none" lIns="0" tIns="170053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What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143363" y="2607469"/>
            <a:ext cx="1285149" cy="716280"/>
          </a:xfrm>
          <a:prstGeom prst="rect">
            <a:avLst/>
          </a:prstGeom>
          <a:noFill/>
        </p:spPr>
        <p:txBody>
          <a:bodyPr wrap="square" lIns="170053" tIns="255143" rIns="170053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AIの最新現状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と</a:t>
            </a:r>
            <a:endParaRPr lang="ja-JP" altLang="en-US" sz="105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ctr">
              <a:lnSpc>
                <a:spcPts val="1800"/>
              </a:lnSpc>
              <a:buNone/>
            </a:pP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業界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展望</a:t>
            </a:r>
            <a:endParaRPr lang="ja-JP" altLang="en-US" sz="105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3429000" y="1462683"/>
            <a:ext cx="2286000" cy="188773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Shape 8"/>
          <p:cNvSpPr/>
          <p:nvPr/>
        </p:nvSpPr>
        <p:spPr>
          <a:xfrm>
            <a:off x="3429000" y="1462683"/>
            <a:ext cx="2286000" cy="71438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13" name="Text 9"/>
          <p:cNvSpPr/>
          <p:nvPr/>
        </p:nvSpPr>
        <p:spPr>
          <a:xfrm>
            <a:off x="4317727" y="1462683"/>
            <a:ext cx="508546" cy="739378"/>
          </a:xfrm>
          <a:prstGeom prst="rect">
            <a:avLst/>
          </a:prstGeom>
          <a:noFill/>
        </p:spPr>
        <p:txBody>
          <a:bodyPr wrap="none" lIns="0" tIns="255143" rIns="0" bIns="0" rtlCol="0" anchor="t">
            <a:spAutoFit/>
          </a:bodyPr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295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02</a:t>
            </a:r>
            <a:endParaRPr lang="en-US" sz="3295" dirty="0"/>
          </a:p>
        </p:txBody>
      </p:sp>
      <p:sp>
        <p:nvSpPr>
          <p:cNvPr id="14" name="Text 10"/>
          <p:cNvSpPr/>
          <p:nvPr/>
        </p:nvSpPr>
        <p:spPr>
          <a:xfrm>
            <a:off x="4330731" y="2202061"/>
            <a:ext cx="482538" cy="405408"/>
          </a:xfrm>
          <a:prstGeom prst="rect">
            <a:avLst/>
          </a:prstGeom>
          <a:noFill/>
        </p:spPr>
        <p:txBody>
          <a:bodyPr wrap="none" lIns="0" tIns="170053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Why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3630811" y="2607469"/>
            <a:ext cx="1882378" cy="671513"/>
          </a:xfrm>
          <a:prstGeom prst="rect">
            <a:avLst/>
          </a:prstGeom>
          <a:noFill/>
        </p:spPr>
        <p:txBody>
          <a:bodyPr wrap="square" lIns="170053" tIns="255143" rIns="170053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なぜ今、ソフトウェア</a:t>
            </a: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開発が激変しているのか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15063" y="1462683"/>
            <a:ext cx="2286000" cy="188773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7" name="Shape 13"/>
          <p:cNvSpPr/>
          <p:nvPr/>
        </p:nvSpPr>
        <p:spPr>
          <a:xfrm>
            <a:off x="6215063" y="1462683"/>
            <a:ext cx="2286000" cy="71438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18" name="Text 14"/>
          <p:cNvSpPr/>
          <p:nvPr/>
        </p:nvSpPr>
        <p:spPr>
          <a:xfrm>
            <a:off x="7103790" y="1462683"/>
            <a:ext cx="508546" cy="739378"/>
          </a:xfrm>
          <a:prstGeom prst="rect">
            <a:avLst/>
          </a:prstGeom>
          <a:noFill/>
        </p:spPr>
        <p:txBody>
          <a:bodyPr wrap="none" lIns="0" tIns="255143" rIns="0" bIns="0" rtlCol="0" anchor="t">
            <a:spAutoFit/>
          </a:bodyPr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295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03</a:t>
            </a:r>
            <a:endParaRPr lang="en-US" sz="3295" dirty="0"/>
          </a:p>
        </p:txBody>
      </p:sp>
      <p:sp>
        <p:nvSpPr>
          <p:cNvPr id="19" name="Text 15"/>
          <p:cNvSpPr/>
          <p:nvPr/>
        </p:nvSpPr>
        <p:spPr>
          <a:xfrm>
            <a:off x="7116794" y="2202061"/>
            <a:ext cx="482538" cy="405408"/>
          </a:xfrm>
          <a:prstGeom prst="rect">
            <a:avLst/>
          </a:prstGeom>
          <a:noFill/>
        </p:spPr>
        <p:txBody>
          <a:bodyPr wrap="none" lIns="0" tIns="170053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How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6559748" y="2607469"/>
            <a:ext cx="1596628" cy="671513"/>
          </a:xfrm>
          <a:prstGeom prst="rect">
            <a:avLst/>
          </a:prstGeom>
          <a:noFill/>
        </p:spPr>
        <p:txBody>
          <a:bodyPr wrap="square" lIns="170053" tIns="255143" rIns="170053" bIns="0" rtlCol="0" anchor="t">
            <a:spAutoFit/>
          </a:bodyPr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エンジニアとして</a:t>
            </a: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どう向き合うべきか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形 1" descr="longxi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5289550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altLang="ja-JP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What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：</a:t>
            </a:r>
            <a:r>
              <a:rPr lang="en-US" altLang="ja-JP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OpenClaw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ブーム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（日中米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）</a:t>
            </a:r>
            <a:endParaRPr lang="ja-JP" altLang="en-US" sz="2435" b="1" dirty="0">
              <a:solidFill>
                <a:srgbClr val="FAFAF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pic>
        <p:nvPicPr>
          <p:cNvPr id="22" name="図形 2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90905"/>
            <a:ext cx="5226685" cy="4252595"/>
          </a:xfrm>
          <a:prstGeom prst="rect">
            <a:avLst/>
          </a:prstGeom>
        </p:spPr>
      </p:pic>
      <p:sp>
        <p:nvSpPr>
          <p:cNvPr id="18" name="円形吹き出し 17"/>
          <p:cNvSpPr/>
          <p:nvPr/>
        </p:nvSpPr>
        <p:spPr>
          <a:xfrm>
            <a:off x="5303520" y="636270"/>
            <a:ext cx="1772285" cy="760730"/>
          </a:xfrm>
          <a:prstGeom prst="wedgeEllipseCallout">
            <a:avLst>
              <a:gd name="adj1" fmla="val -117144"/>
              <a:gd name="adj2" fmla="val 128464"/>
            </a:avLst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你养龙虾了吗？</a:t>
            </a:r>
            <a:endParaRPr lang="zh-CN" altLang="en-US" sz="1200"/>
          </a:p>
        </p:txBody>
      </p:sp>
      <p:sp>
        <p:nvSpPr>
          <p:cNvPr id="19" name="円形吹き出し 18"/>
          <p:cNvSpPr/>
          <p:nvPr/>
        </p:nvSpPr>
        <p:spPr>
          <a:xfrm>
            <a:off x="6748145" y="1115695"/>
            <a:ext cx="1772285" cy="760730"/>
          </a:xfrm>
          <a:prstGeom prst="wedgeEllipseCallout">
            <a:avLst>
              <a:gd name="adj1" fmla="val -160641"/>
              <a:gd name="adj2" fmla="val 101836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200"/>
              <a:t>你会用</a:t>
            </a:r>
            <a:r>
              <a:rPr lang="zh-CN" altLang="en-US" sz="1200"/>
              <a:t>马具吗？</a:t>
            </a:r>
            <a:endParaRPr lang="zh-CN" altLang="en-US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3625215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altLang="ja-JP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What: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一人会社（</a:t>
            </a:r>
            <a:r>
              <a:rPr lang="en-US" altLang="ja-JP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 OPC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）</a:t>
            </a:r>
            <a:endParaRPr lang="ja-JP" altLang="en-US" sz="2435" b="1" dirty="0">
              <a:solidFill>
                <a:srgbClr val="FAFAF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pic>
        <p:nvPicPr>
          <p:cNvPr id="2" name="OPC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415280" y="0"/>
            <a:ext cx="3728720" cy="5143500"/>
          </a:xfrm>
          <a:prstGeom prst="rect">
            <a:avLst/>
          </a:prstGeom>
        </p:spPr>
      </p:pic>
      <p:sp>
        <p:nvSpPr>
          <p:cNvPr id="16" name="Shape 2"/>
          <p:cNvSpPr/>
          <p:nvPr/>
        </p:nvSpPr>
        <p:spPr>
          <a:xfrm>
            <a:off x="688658" y="1319808"/>
            <a:ext cx="3714750" cy="209490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7" name="Shape 3"/>
          <p:cNvSpPr/>
          <p:nvPr/>
        </p:nvSpPr>
        <p:spPr>
          <a:xfrm>
            <a:off x="353378" y="1319808"/>
            <a:ext cx="3714750" cy="71438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18" name="Text 4"/>
          <p:cNvSpPr/>
          <p:nvPr/>
        </p:nvSpPr>
        <p:spPr>
          <a:xfrm>
            <a:off x="353378" y="1319808"/>
            <a:ext cx="3714750" cy="536575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p>
            <a:pPr marL="0" indent="0" algn="l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OPC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ブーム</a:t>
            </a:r>
            <a:endParaRPr lang="ja-JP" altLang="en-US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9" name="Text 5"/>
          <p:cNvSpPr/>
          <p:nvPr/>
        </p:nvSpPr>
        <p:spPr>
          <a:xfrm>
            <a:off x="567690" y="2057400"/>
            <a:ext cx="3286125" cy="4616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marL="0" indent="0" algn="l">
              <a:lnSpc>
                <a:spcPts val="1800"/>
              </a:lnSpc>
              <a:buNone/>
            </a:pP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蘇州：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政府が</a:t>
            </a:r>
            <a:r>
              <a:rPr lang="en-US" altLang="ja-JP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2028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年までに</a:t>
            </a:r>
            <a:r>
              <a:rPr lang="en-US" altLang="ja-JP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30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の「</a:t>
            </a:r>
            <a:r>
              <a:rPr lang="en-US" altLang="ja-JP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OPC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コミュニティ」を建設し、</a:t>
            </a:r>
            <a:r>
              <a:rPr lang="en-US" altLang="ja-JP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1,000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の個人事業を育成する</a:t>
            </a:r>
            <a:endParaRPr lang="ja-JP" altLang="en-US" sz="105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0" name="Text 6"/>
          <p:cNvSpPr/>
          <p:nvPr/>
        </p:nvSpPr>
        <p:spPr>
          <a:xfrm>
            <a:off x="567690" y="2430780"/>
            <a:ext cx="3286125" cy="400050"/>
          </a:xfrm>
          <a:prstGeom prst="rect">
            <a:avLst/>
          </a:prstGeom>
          <a:noFill/>
        </p:spPr>
        <p:txBody>
          <a:bodyPr wrap="square" lIns="0" tIns="170053" rIns="0" bIns="0" rtlCol="0" anchor="t">
            <a:spAutoFit/>
          </a:bodyPr>
          <a:p>
            <a:pPr marL="0" indent="0" algn="l">
              <a:lnSpc>
                <a:spcPts val="1800"/>
              </a:lnSpc>
              <a:buNone/>
            </a:pP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杭州：</a:t>
            </a:r>
            <a:r>
              <a:rPr lang="en-US" altLang="ja-JP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OPC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パーク数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多く</a:t>
            </a:r>
            <a:endParaRPr lang="ja-JP" altLang="en-US" sz="105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1" name="Text 6"/>
          <p:cNvSpPr/>
          <p:nvPr/>
        </p:nvSpPr>
        <p:spPr>
          <a:xfrm>
            <a:off x="572770" y="2801620"/>
            <a:ext cx="3286125" cy="400050"/>
          </a:xfrm>
          <a:prstGeom prst="rect">
            <a:avLst/>
          </a:prstGeom>
          <a:noFill/>
        </p:spPr>
        <p:txBody>
          <a:bodyPr wrap="square" lIns="0" tIns="170053" rIns="0" bIns="0" rtlCol="0" anchor="t">
            <a:spAutoFit/>
          </a:bodyPr>
          <a:p>
            <a:pPr marL="0" indent="0" algn="l">
              <a:lnSpc>
                <a:spcPts val="1800"/>
              </a:lnSpc>
              <a:buNone/>
            </a:pP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深圳：政府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が「一人会社」の起業をバックアップ</a:t>
            </a:r>
            <a:endParaRPr lang="ja-JP" altLang="en-US" sz="105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8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3105785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altLang="ja-JP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What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：</a:t>
            </a:r>
            <a:r>
              <a:rPr lang="en-US" altLang="ja-JP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 Coding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は</a:t>
            </a:r>
            <a:endParaRPr lang="ja-JP" altLang="en-US" sz="2435" b="1" dirty="0">
              <a:solidFill>
                <a:srgbClr val="FAFAF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42938" y="1319808"/>
            <a:ext cx="3714750" cy="209490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3"/>
          <p:cNvSpPr/>
          <p:nvPr/>
        </p:nvSpPr>
        <p:spPr>
          <a:xfrm>
            <a:off x="642938" y="1319808"/>
            <a:ext cx="3714750" cy="71438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8" name="Text 4"/>
          <p:cNvSpPr/>
          <p:nvPr/>
        </p:nvSpPr>
        <p:spPr>
          <a:xfrm>
            <a:off x="642938" y="1319808"/>
            <a:ext cx="3714750" cy="536575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OpenAI</a:t>
            </a:r>
            <a:r>
              <a:rPr lang="en-US" altLang="ja-JP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３人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５か月百万</a:t>
            </a:r>
            <a:r>
              <a:rPr lang="en-US" altLang="ja-JP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Steps</a:t>
            </a:r>
            <a:endParaRPr lang="en-US" altLang="ja-JP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9" name="Text 5"/>
          <p:cNvSpPr/>
          <p:nvPr/>
        </p:nvSpPr>
        <p:spPr>
          <a:xfrm>
            <a:off x="857250" y="2057400"/>
            <a:ext cx="3286125" cy="1597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altLang="ja-JP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OpenAI</a:t>
            </a: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は</a:t>
            </a:r>
            <a:r>
              <a:rPr lang="en-US" altLang="ja-JP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2026</a:t>
            </a: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年</a:t>
            </a:r>
            <a:r>
              <a:rPr lang="en-US" altLang="ja-JP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2</a:t>
            </a: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月</a:t>
            </a:r>
            <a:r>
              <a:rPr lang="en-US" altLang="ja-JP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11</a:t>
            </a: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日（米国時間）、同社のソフトウェア開発チームが「ハーネスエンジニアリング」を実践し、</a:t>
            </a:r>
            <a:r>
              <a:rPr lang="en-US" altLang="ja-JP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AI</a:t>
            </a: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（人工知能）コーディングエージェント「</a:t>
            </a:r>
            <a:r>
              <a:rPr lang="en-US" altLang="ja-JP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Codex</a:t>
            </a: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」を活用して社内向けソフトウェアを開発したと発表した。</a:t>
            </a:r>
            <a:endParaRPr lang="ja-JP" altLang="en-US" sz="1400" dirty="0">
              <a:latin typeface="Meiryo UI" panose="020B0604030504040204" charset="-128"/>
              <a:ea typeface="Meiryo UI" panose="020B0604030504040204" charset="-128"/>
              <a:cs typeface="Meiryo UI" panose="020B0604030504040204" charset="-128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4786313" y="1319808"/>
            <a:ext cx="3714750" cy="209490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Shape 8"/>
          <p:cNvSpPr/>
          <p:nvPr/>
        </p:nvSpPr>
        <p:spPr>
          <a:xfrm>
            <a:off x="4786313" y="1319808"/>
            <a:ext cx="3714750" cy="71438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13" name="Text 9"/>
          <p:cNvSpPr/>
          <p:nvPr/>
        </p:nvSpPr>
        <p:spPr>
          <a:xfrm>
            <a:off x="4786313" y="1319808"/>
            <a:ext cx="3714750" cy="536575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ベテラン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エンジニア</a:t>
            </a:r>
            <a:endParaRPr lang="ja-JP" altLang="en-US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5000625" y="2057400"/>
            <a:ext cx="3286125" cy="4616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  <a:sym typeface="+mn-ea"/>
              </a:rPr>
              <a:t>元</a:t>
            </a:r>
            <a:r>
              <a:rPr lang="en-US" altLang="ja-JP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  <a:sym typeface="+mn-ea"/>
              </a:rPr>
              <a:t>OpenAI</a:t>
            </a: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  <a:sym typeface="+mn-ea"/>
              </a:rPr>
              <a:t>カルパシー氏：</a:t>
            </a:r>
            <a:endParaRPr lang="ja-JP" altLang="en-US" sz="1400" dirty="0">
              <a:latin typeface="Meiryo UI" panose="020B0604030504040204" charset="-128"/>
              <a:ea typeface="Meiryo UI" panose="020B0604030504040204" charset="-128"/>
              <a:cs typeface="Meiryo UI" panose="020B0604030504040204" charset="-128"/>
              <a:sym typeface="+mn-ea"/>
            </a:endParaRPr>
          </a:p>
          <a:p>
            <a:pPr marL="0" indent="0" algn="l">
              <a:lnSpc>
                <a:spcPts val="1800"/>
              </a:lnSpc>
              <a:buNone/>
            </a:pP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　　「去年</a:t>
            </a:r>
            <a:r>
              <a:rPr lang="en-US" altLang="ja-JP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12</a:t>
            </a: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月から手動コーディング</a:t>
            </a: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なし」</a:t>
            </a:r>
            <a:r>
              <a:rPr lang="en-US" altLang="ja-JP" sz="1050" dirty="0"/>
              <a:t> </a:t>
            </a:r>
            <a:endParaRPr lang="ja-JP" alt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5000625" y="2743200"/>
            <a:ext cx="3505835" cy="631190"/>
          </a:xfrm>
          <a:prstGeom prst="rect">
            <a:avLst/>
          </a:prstGeom>
          <a:noFill/>
        </p:spPr>
        <p:txBody>
          <a:bodyPr wrap="square" lIns="0" tIns="170053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altLang="ja-JP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Spotify</a:t>
            </a: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社</a:t>
            </a: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：</a:t>
            </a:r>
            <a:endParaRPr lang="ja-JP" altLang="en-US" sz="1400" dirty="0">
              <a:latin typeface="Meiryo UI" panose="020B0604030504040204" charset="-128"/>
              <a:ea typeface="Meiryo UI" panose="020B0604030504040204" charset="-128"/>
              <a:cs typeface="Meiryo UI" panose="020B0604030504040204" charset="-128"/>
            </a:endParaRPr>
          </a:p>
          <a:p>
            <a:pPr marL="0" indent="0" algn="l">
              <a:lnSpc>
                <a:spcPts val="1800"/>
              </a:lnSpc>
              <a:buNone/>
            </a:pP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　　ベテラン</a:t>
            </a:r>
            <a:r>
              <a:rPr lang="ja-JP" altLang="en-US" sz="1400" dirty="0">
                <a:latin typeface="Meiryo UI" panose="020B0604030504040204" charset="-128"/>
                <a:ea typeface="Meiryo UI" panose="020B0604030504040204" charset="-128"/>
                <a:cs typeface="Meiryo UI" panose="020B0604030504040204" charset="-128"/>
              </a:rPr>
              <a:t>たちが３か月以上手動コーディングなし</a:t>
            </a:r>
            <a:endParaRPr lang="ja-JP" altLang="en-US" sz="1400" dirty="0">
              <a:latin typeface="Meiryo UI" panose="020B0604030504040204" charset="-128"/>
              <a:ea typeface="Meiryo UI" panose="020B0604030504040204" charset="-128"/>
              <a:cs typeface="Meiryo UI" panose="020B060403050404020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2103120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altLang="ja-JP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What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：その他</a:t>
            </a:r>
            <a:endParaRPr lang="ja-JP" altLang="en-US" sz="2435" b="1" dirty="0">
              <a:solidFill>
                <a:srgbClr val="FAFAF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43255" y="1319530"/>
            <a:ext cx="3714750" cy="132207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3"/>
          <p:cNvSpPr/>
          <p:nvPr/>
        </p:nvSpPr>
        <p:spPr>
          <a:xfrm>
            <a:off x="642938" y="1319808"/>
            <a:ext cx="3714750" cy="71438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8" name="Text 4"/>
          <p:cNvSpPr/>
          <p:nvPr/>
        </p:nvSpPr>
        <p:spPr>
          <a:xfrm>
            <a:off x="642938" y="1319808"/>
            <a:ext cx="3714750" cy="536575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Nvidia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が</a:t>
            </a:r>
            <a:r>
              <a:rPr lang="en-US" altLang="ja-JP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OSS-LLM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に２６０億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ドル</a:t>
            </a:r>
            <a:endParaRPr lang="ja-JP" altLang="en-US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4786630" y="1319530"/>
            <a:ext cx="3714750" cy="130683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Shape 8"/>
          <p:cNvSpPr/>
          <p:nvPr/>
        </p:nvSpPr>
        <p:spPr>
          <a:xfrm>
            <a:off x="4786313" y="1319808"/>
            <a:ext cx="3714750" cy="71438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13" name="Text 9"/>
          <p:cNvSpPr/>
          <p:nvPr/>
        </p:nvSpPr>
        <p:spPr>
          <a:xfrm>
            <a:off x="4773930" y="1319530"/>
            <a:ext cx="3816985" cy="536575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イラン戦争で</a:t>
            </a:r>
            <a:r>
              <a:rPr 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Palantir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の名が再度</a:t>
            </a:r>
            <a:r>
              <a:rPr lang="en-US" altLang="ja-JP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UP</a:t>
            </a:r>
            <a:endParaRPr lang="en-US" altLang="ja-JP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" name="Shape 2"/>
          <p:cNvSpPr/>
          <p:nvPr/>
        </p:nvSpPr>
        <p:spPr>
          <a:xfrm>
            <a:off x="633095" y="2802890"/>
            <a:ext cx="3714750" cy="132207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6" name="Shape 3"/>
          <p:cNvSpPr/>
          <p:nvPr/>
        </p:nvSpPr>
        <p:spPr>
          <a:xfrm>
            <a:off x="632778" y="2803168"/>
            <a:ext cx="3714750" cy="71438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17" name="Text 4"/>
          <p:cNvSpPr/>
          <p:nvPr/>
        </p:nvSpPr>
        <p:spPr>
          <a:xfrm>
            <a:off x="632778" y="2803168"/>
            <a:ext cx="3714750" cy="536575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p>
            <a:pPr marL="0" indent="0" algn="l">
              <a:lnSpc>
                <a:spcPts val="2200"/>
              </a:lnSpc>
              <a:buNone/>
            </a:pP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ワールドモデル元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年</a:t>
            </a:r>
            <a:endParaRPr lang="ja-JP" altLang="en-US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9" name="Shape 7"/>
          <p:cNvSpPr/>
          <p:nvPr/>
        </p:nvSpPr>
        <p:spPr>
          <a:xfrm>
            <a:off x="4776470" y="2802890"/>
            <a:ext cx="3714750" cy="130683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0" name="Shape 8"/>
          <p:cNvSpPr/>
          <p:nvPr/>
        </p:nvSpPr>
        <p:spPr>
          <a:xfrm>
            <a:off x="4776153" y="2803168"/>
            <a:ext cx="3714750" cy="71438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21" name="Text 9"/>
          <p:cNvSpPr/>
          <p:nvPr/>
        </p:nvSpPr>
        <p:spPr>
          <a:xfrm>
            <a:off x="4776153" y="2803168"/>
            <a:ext cx="3714750" cy="536575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p>
            <a:pPr marL="0" indent="0" algn="l">
              <a:lnSpc>
                <a:spcPts val="2200"/>
              </a:lnSpc>
              <a:buNone/>
            </a:pP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ハエの「全脳エミュレーション」達成</a:t>
            </a:r>
            <a:endParaRPr lang="ja-JP" altLang="en-US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1793240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altLang="ja-JP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What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：失敗</a:t>
            </a:r>
            <a:endParaRPr lang="ja-JP" altLang="en-US" sz="2435" b="1" dirty="0">
              <a:solidFill>
                <a:srgbClr val="FAFAF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43255" y="1319530"/>
            <a:ext cx="3714750" cy="132207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3"/>
          <p:cNvSpPr/>
          <p:nvPr/>
        </p:nvSpPr>
        <p:spPr>
          <a:xfrm>
            <a:off x="642938" y="1319808"/>
            <a:ext cx="3714750" cy="71438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8" name="Text 4"/>
          <p:cNvSpPr/>
          <p:nvPr/>
        </p:nvSpPr>
        <p:spPr>
          <a:xfrm>
            <a:off x="642938" y="1319808"/>
            <a:ext cx="3714750" cy="536575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OpenClaw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リスク</a:t>
            </a:r>
            <a:endParaRPr lang="ja-JP" altLang="en-US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4786630" y="1319530"/>
            <a:ext cx="3714750" cy="130683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Shape 8"/>
          <p:cNvSpPr/>
          <p:nvPr/>
        </p:nvSpPr>
        <p:spPr>
          <a:xfrm>
            <a:off x="4786313" y="1319808"/>
            <a:ext cx="3714750" cy="71438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13" name="Text 9"/>
          <p:cNvSpPr/>
          <p:nvPr/>
        </p:nvSpPr>
        <p:spPr>
          <a:xfrm>
            <a:off x="4786313" y="1319808"/>
            <a:ext cx="3714750" cy="818515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MIT:</a:t>
            </a:r>
            <a:endParaRPr lang="en-US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プロジェクト失敗率</a:t>
            </a:r>
            <a:r>
              <a:rPr lang="en-US" altLang="ja-JP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95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％</a:t>
            </a:r>
            <a:endParaRPr lang="ja-JP" altLang="en-US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" name="Shape 2"/>
          <p:cNvSpPr/>
          <p:nvPr/>
        </p:nvSpPr>
        <p:spPr>
          <a:xfrm>
            <a:off x="633095" y="2802890"/>
            <a:ext cx="3714750" cy="132207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6" name="Shape 3"/>
          <p:cNvSpPr/>
          <p:nvPr/>
        </p:nvSpPr>
        <p:spPr>
          <a:xfrm>
            <a:off x="632778" y="2803168"/>
            <a:ext cx="3714750" cy="71438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17" name="Text 4"/>
          <p:cNvSpPr/>
          <p:nvPr/>
        </p:nvSpPr>
        <p:spPr>
          <a:xfrm>
            <a:off x="470535" y="2802890"/>
            <a:ext cx="3911600" cy="818515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p>
            <a:pPr marL="0" indent="0" algn="l">
              <a:lnSpc>
                <a:spcPts val="2200"/>
              </a:lnSpc>
              <a:buNone/>
            </a:pPr>
            <a:r>
              <a:rPr lang="en-US" altLang="ja-JP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Roland Berger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：</a:t>
            </a:r>
            <a:endParaRPr lang="ja-JP" altLang="en-US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2200"/>
              </a:lnSpc>
              <a:buNone/>
            </a:pPr>
            <a:r>
              <a:rPr lang="en-US" altLang="ja-JP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90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％以上の企業が</a:t>
            </a:r>
            <a:r>
              <a:rPr lang="en-US" altLang="ja-JP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ー</a:t>
            </a:r>
            <a:r>
              <a:rPr lang="en-US" altLang="ja-JP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ROI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不満</a:t>
            </a:r>
            <a:endParaRPr lang="ja-JP" altLang="en-US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9" name="Shape 7"/>
          <p:cNvSpPr/>
          <p:nvPr/>
        </p:nvSpPr>
        <p:spPr>
          <a:xfrm>
            <a:off x="4776470" y="2802890"/>
            <a:ext cx="3714750" cy="130683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0" name="Shape 8"/>
          <p:cNvSpPr/>
          <p:nvPr/>
        </p:nvSpPr>
        <p:spPr>
          <a:xfrm>
            <a:off x="4776153" y="2803168"/>
            <a:ext cx="3714750" cy="71438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21" name="Text 9"/>
          <p:cNvSpPr/>
          <p:nvPr/>
        </p:nvSpPr>
        <p:spPr>
          <a:xfrm>
            <a:off x="4776153" y="2803168"/>
            <a:ext cx="3714750" cy="818515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p>
            <a:pPr marL="0" indent="0" algn="l">
              <a:lnSpc>
                <a:spcPts val="2200"/>
              </a:lnSpc>
              <a:buNone/>
            </a:pPr>
            <a:r>
              <a:rPr lang="en-US" altLang="ja-JP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Mckinsky:</a:t>
            </a:r>
            <a:endParaRPr lang="en-US" altLang="ja-JP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2200"/>
              </a:lnSpc>
              <a:buNone/>
            </a:pPr>
            <a:r>
              <a:rPr lang="en-US" altLang="ja-JP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70%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の</a:t>
            </a:r>
            <a:r>
              <a:rPr lang="en-US" altLang="ja-JP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Agent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が目標に達成</a:t>
            </a:r>
            <a:r>
              <a:rPr lang="ja-JP" altLang="en-US" sz="16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できず</a:t>
            </a:r>
            <a:endParaRPr lang="ja-JP" altLang="en-US" sz="16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9" name="テキストボックス 8"/>
          <p:cNvSpPr txBox="1"/>
          <p:nvPr/>
        </p:nvSpPr>
        <p:spPr>
          <a:xfrm>
            <a:off x="3536950" y="4434840"/>
            <a:ext cx="37122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ja-JP" altLang="en-US" b="1">
                <a:latin typeface="Meiryo UI" panose="020B0604030504040204" charset="-128"/>
                <a:ea typeface="Meiryo UI" panose="020B0604030504040204" charset="-128"/>
              </a:rPr>
              <a:t>だから、プロのチャンス</a:t>
            </a:r>
            <a:endParaRPr lang="ja-JP" altLang="en-US" b="1">
              <a:latin typeface="Meiryo UI" panose="020B0604030504040204" charset="-128"/>
              <a:ea typeface="Meiryo UI" panose="020B0604030504040204" charset="-128"/>
            </a:endParaRPr>
          </a:p>
        </p:txBody>
      </p:sp>
      <p:sp>
        <p:nvSpPr>
          <p:cNvPr id="10" name="下矢印 9"/>
          <p:cNvSpPr/>
          <p:nvPr/>
        </p:nvSpPr>
        <p:spPr>
          <a:xfrm>
            <a:off x="3836035" y="3782695"/>
            <a:ext cx="1528445" cy="61341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0" grpId="1" animBg="1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428625" y="285750"/>
            <a:ext cx="3652520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What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：</a:t>
            </a:r>
            <a:r>
              <a:rPr 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業界の展望と予測</a:t>
            </a:r>
            <a:endParaRPr lang="en-US" sz="2435" dirty="0"/>
          </a:p>
        </p:txBody>
      </p:sp>
      <p:sp>
        <p:nvSpPr>
          <p:cNvPr id="6" name="Shape 2"/>
          <p:cNvSpPr/>
          <p:nvPr/>
        </p:nvSpPr>
        <p:spPr>
          <a:xfrm>
            <a:off x="428625" y="1319808"/>
            <a:ext cx="3571875" cy="3296841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3"/>
          <p:cNvSpPr/>
          <p:nvPr/>
        </p:nvSpPr>
        <p:spPr>
          <a:xfrm>
            <a:off x="428625" y="1319808"/>
            <a:ext cx="3571875" cy="71438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8" name="Text 4"/>
          <p:cNvSpPr/>
          <p:nvPr/>
        </p:nvSpPr>
        <p:spPr>
          <a:xfrm>
            <a:off x="428625" y="1319808"/>
            <a:ext cx="3571875" cy="375047"/>
          </a:xfrm>
          <a:prstGeom prst="rect">
            <a:avLst/>
          </a:prstGeom>
          <a:noFill/>
        </p:spPr>
        <p:txBody>
          <a:bodyPr wrap="square" lIns="170053" tIns="170053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エンジニアリングリーダーのAI統合意欲</a:t>
            </a:r>
            <a:endParaRPr lang="en-US" sz="1195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837730"/>
            <a:ext cx="3286125" cy="250031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28625" y="4338042"/>
            <a:ext cx="3571875" cy="207169"/>
          </a:xfrm>
          <a:prstGeom prst="rect">
            <a:avLst/>
          </a:prstGeom>
          <a:noFill/>
        </p:spPr>
        <p:txBody>
          <a:bodyPr wrap="square" lIns="170053" tIns="85090" rIns="0" bIns="0" rtlCol="0" anchor="t">
            <a:sp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25" dirty="0">
                <a:solidFill>
                  <a:srgbClr val="75757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出典: Gartner Survey 2025</a:t>
            </a:r>
            <a:endParaRPr lang="en-US" sz="725" dirty="0"/>
          </a:p>
        </p:txBody>
      </p:sp>
      <p:sp>
        <p:nvSpPr>
          <p:cNvPr id="11" name="Shape 6"/>
          <p:cNvSpPr/>
          <p:nvPr/>
        </p:nvSpPr>
        <p:spPr>
          <a:xfrm>
            <a:off x="4429125" y="1319808"/>
            <a:ext cx="4286250" cy="138410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Shape 7"/>
          <p:cNvSpPr/>
          <p:nvPr/>
        </p:nvSpPr>
        <p:spPr>
          <a:xfrm>
            <a:off x="4429125" y="1319808"/>
            <a:ext cx="4286250" cy="71438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13" name="Text 8"/>
          <p:cNvSpPr/>
          <p:nvPr/>
        </p:nvSpPr>
        <p:spPr>
          <a:xfrm>
            <a:off x="4643438" y="1534120"/>
            <a:ext cx="2258060" cy="2432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2026年以降の主要トレンド</a:t>
            </a:r>
            <a:endParaRPr lang="en-US" sz="1395" dirty="0"/>
          </a:p>
        </p:txBody>
      </p:sp>
      <p:sp>
        <p:nvSpPr>
          <p:cNvPr id="14" name="Text 9"/>
          <p:cNvSpPr/>
          <p:nvPr/>
        </p:nvSpPr>
        <p:spPr>
          <a:xfrm>
            <a:off x="4643438" y="1946672"/>
            <a:ext cx="3857625" cy="2286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● 開発プロセスの50%以上にAIが介在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4643438" y="2175272"/>
            <a:ext cx="3857625" cy="2286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● 「AIによる置換」から「AIによる拡張」へ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4643438" y="2403872"/>
            <a:ext cx="3857625" cy="2286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● リソース最適化と自動化が競争力の源泉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429125" y="2846784"/>
            <a:ext cx="4286250" cy="94833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18" name="Shape 13"/>
          <p:cNvSpPr/>
          <p:nvPr/>
        </p:nvSpPr>
        <p:spPr>
          <a:xfrm>
            <a:off x="4429125" y="2846784"/>
            <a:ext cx="71438" cy="948333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19" name="Text 14"/>
          <p:cNvSpPr/>
          <p:nvPr/>
        </p:nvSpPr>
        <p:spPr>
          <a:xfrm>
            <a:off x="4643438" y="3061097"/>
            <a:ext cx="3857625" cy="47148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60" i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「AIは人間を置き換えるのではなく、AIを使いこなす人間が、使いこなせない人間を置き換える。」</a:t>
            </a:r>
            <a:endParaRPr lang="en-US" sz="1160" dirty="0"/>
          </a:p>
        </p:txBody>
      </p:sp>
      <p:sp>
        <p:nvSpPr>
          <p:cNvPr id="20" name="Text 15"/>
          <p:cNvSpPr/>
          <p:nvPr/>
        </p:nvSpPr>
        <p:spPr>
          <a:xfrm>
            <a:off x="4643438" y="3532584"/>
            <a:ext cx="3857625" cy="262533"/>
          </a:xfrm>
          <a:prstGeom prst="rect">
            <a:avLst/>
          </a:prstGeom>
          <a:noFill/>
        </p:spPr>
        <p:txBody>
          <a:bodyPr wrap="square" lIns="0" tIns="127508" rIns="0" bIns="0" rtlCol="0" anchor="t">
            <a:spAutoFit/>
          </a:bodyPr>
          <a:lstStyle/>
          <a:p>
            <a:pPr marL="0" indent="0" algn="r">
              <a:lnSpc>
                <a:spcPts val="1100"/>
              </a:lnSpc>
              <a:buNone/>
            </a:pPr>
            <a:r>
              <a:rPr lang="en-US" sz="835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— 業界の共通認識</a:t>
            </a:r>
            <a:endParaRPr lang="en-US" sz="8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91440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Why: なぜ今、この波が違うのか？</a:t>
            </a:r>
            <a:endParaRPr lang="en-US" sz="2435" dirty="0"/>
          </a:p>
        </p:txBody>
      </p:sp>
      <p:sp>
        <p:nvSpPr>
          <p:cNvPr id="6" name="Shape 2"/>
          <p:cNvSpPr/>
          <p:nvPr/>
        </p:nvSpPr>
        <p:spPr>
          <a:xfrm>
            <a:off x="464344" y="1462683"/>
            <a:ext cx="2428875" cy="184476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3"/>
          <p:cNvSpPr/>
          <p:nvPr/>
        </p:nvSpPr>
        <p:spPr>
          <a:xfrm>
            <a:off x="464344" y="1462683"/>
            <a:ext cx="2428875" cy="85725"/>
          </a:xfrm>
          <a:prstGeom prst="rect">
            <a:avLst/>
          </a:prstGeom>
          <a:solidFill>
            <a:srgbClr val="6200EA"/>
          </a:solidFill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1692176"/>
            <a:ext cx="200025" cy="20002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50119" y="1676995"/>
            <a:ext cx="700088" cy="23038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Prompt</a:t>
            </a:r>
            <a:endParaRPr lang="en-US" sz="1395" dirty="0"/>
          </a:p>
        </p:txBody>
      </p:sp>
      <p:sp>
        <p:nvSpPr>
          <p:cNvPr id="10" name="Text 5"/>
          <p:cNvSpPr/>
          <p:nvPr/>
        </p:nvSpPr>
        <p:spPr>
          <a:xfrm>
            <a:off x="642938" y="2085975"/>
            <a:ext cx="110490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AIへの語りかけ</a:t>
            </a:r>
            <a:endParaRPr lang="en-US" sz="12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642938" y="2405993"/>
            <a:ext cx="2071688" cy="947420"/>
          </a:xfrm>
          <a:prstGeom prst="rect">
            <a:avLst/>
          </a:prstGeom>
          <a:noFill/>
        </p:spPr>
        <p:txBody>
          <a:bodyPr wrap="square" lIns="0" tIns="127508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適切な指示文（プロンプト）を工夫し、AIから望ましい回答を引き出す段階。ChatGPT登場初期の主流。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3357563" y="1462683"/>
            <a:ext cx="2428875" cy="184476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3" name="Shape 8"/>
          <p:cNvSpPr/>
          <p:nvPr/>
        </p:nvSpPr>
        <p:spPr>
          <a:xfrm>
            <a:off x="3357563" y="1462683"/>
            <a:ext cx="2428875" cy="85725"/>
          </a:xfrm>
          <a:prstGeom prst="rect">
            <a:avLst/>
          </a:prstGeom>
          <a:solidFill>
            <a:srgbClr val="00BFA5"/>
          </a:solidFill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156" y="1692176"/>
            <a:ext cx="175022" cy="20002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818334" y="1676995"/>
            <a:ext cx="744541" cy="23038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Context</a:t>
            </a:r>
            <a:endParaRPr lang="en-US" sz="1395" dirty="0"/>
          </a:p>
        </p:txBody>
      </p:sp>
      <p:sp>
        <p:nvSpPr>
          <p:cNvPr id="16" name="Text 10"/>
          <p:cNvSpPr/>
          <p:nvPr/>
        </p:nvSpPr>
        <p:spPr>
          <a:xfrm>
            <a:off x="3536156" y="2085975"/>
            <a:ext cx="106680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背景情報の整理</a:t>
            </a:r>
            <a:endParaRPr lang="en-US" sz="12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3536156" y="2405993"/>
            <a:ext cx="2071688" cy="947420"/>
          </a:xfrm>
          <a:prstGeom prst="rect">
            <a:avLst/>
          </a:prstGeom>
          <a:noFill/>
        </p:spPr>
        <p:txBody>
          <a:bodyPr wrap="square" lIns="0" tIns="127508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背景知識や関連情報を整理してAIに提供する段階。RAG（検索拡張生成）などにより、専門的な回答が可能に。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8" name="Shape 12"/>
          <p:cNvSpPr/>
          <p:nvPr/>
        </p:nvSpPr>
        <p:spPr>
          <a:xfrm>
            <a:off x="6250781" y="1462683"/>
            <a:ext cx="2428875" cy="184476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9" name="Shape 13"/>
          <p:cNvSpPr/>
          <p:nvPr/>
        </p:nvSpPr>
        <p:spPr>
          <a:xfrm>
            <a:off x="6250781" y="1462683"/>
            <a:ext cx="2428875" cy="85725"/>
          </a:xfrm>
          <a:prstGeom prst="rect">
            <a:avLst/>
          </a:prstGeom>
          <a:solidFill>
            <a:srgbClr val="6200EA"/>
          </a:solidFill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75" y="1692176"/>
            <a:ext cx="250031" cy="20002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786563" y="1676995"/>
            <a:ext cx="789468" cy="23038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Harness</a:t>
            </a:r>
            <a:endParaRPr lang="en-US" sz="1395" dirty="0"/>
          </a:p>
        </p:txBody>
      </p:sp>
      <p:sp>
        <p:nvSpPr>
          <p:cNvPr id="22" name="Text 15"/>
          <p:cNvSpPr/>
          <p:nvPr/>
        </p:nvSpPr>
        <p:spPr>
          <a:xfrm>
            <a:off x="6429375" y="2085975"/>
            <a:ext cx="140970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AIを「御する」技術</a:t>
            </a:r>
            <a:endParaRPr lang="en-US" sz="12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3" name="Text 16"/>
          <p:cNvSpPr/>
          <p:nvPr/>
        </p:nvSpPr>
        <p:spPr>
          <a:xfrm>
            <a:off x="6429375" y="2405993"/>
            <a:ext cx="2071688" cy="947420"/>
          </a:xfrm>
          <a:prstGeom prst="rect">
            <a:avLst/>
          </a:prstGeom>
          <a:noFill/>
        </p:spPr>
        <p:txBody>
          <a:bodyPr wrap="square" lIns="0" tIns="127508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AIをワークフローに組み込み、自律的にタスクを完遂させる段階。複数のAIを乗りこなし、実務を自動化する。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5126990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AIの進化：LLM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独占から</a:t>
            </a:r>
            <a:r>
              <a:rPr lang="en-US" altLang="ja-JP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SLM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も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共存</a:t>
            </a:r>
            <a:endParaRPr lang="ja-JP" altLang="en-US" sz="2435" b="1" dirty="0">
              <a:solidFill>
                <a:srgbClr val="FAFAF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428625" y="1462683"/>
            <a:ext cx="1857375" cy="189945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3"/>
          <p:cNvSpPr/>
          <p:nvPr/>
        </p:nvSpPr>
        <p:spPr>
          <a:xfrm>
            <a:off x="428625" y="1462683"/>
            <a:ext cx="1857375" cy="85725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8" name="Text 4"/>
          <p:cNvSpPr/>
          <p:nvPr/>
        </p:nvSpPr>
        <p:spPr>
          <a:xfrm>
            <a:off x="428625" y="1462683"/>
            <a:ext cx="1857375" cy="497840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Attention</a:t>
            </a:r>
            <a:endParaRPr lang="en-US" sz="1395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1" name="Shape 6"/>
          <p:cNvSpPr/>
          <p:nvPr/>
        </p:nvSpPr>
        <p:spPr>
          <a:xfrm>
            <a:off x="2571750" y="1462683"/>
            <a:ext cx="1857375" cy="189945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Shape 7"/>
          <p:cNvSpPr/>
          <p:nvPr/>
        </p:nvSpPr>
        <p:spPr>
          <a:xfrm>
            <a:off x="2571750" y="1462683"/>
            <a:ext cx="1857375" cy="85725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13" name="Text 8"/>
          <p:cNvSpPr/>
          <p:nvPr/>
        </p:nvSpPr>
        <p:spPr>
          <a:xfrm>
            <a:off x="2571750" y="1462683"/>
            <a:ext cx="1857375" cy="497840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ScalingLaw</a:t>
            </a:r>
            <a:endParaRPr lang="en-US" sz="1395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4714875" y="1462683"/>
            <a:ext cx="1857375" cy="189945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7" name="Shape 11"/>
          <p:cNvSpPr/>
          <p:nvPr/>
        </p:nvSpPr>
        <p:spPr>
          <a:xfrm>
            <a:off x="4714875" y="1462683"/>
            <a:ext cx="1857375" cy="85725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18" name="Text 12"/>
          <p:cNvSpPr/>
          <p:nvPr/>
        </p:nvSpPr>
        <p:spPr>
          <a:xfrm>
            <a:off x="4714875" y="1462683"/>
            <a:ext cx="1857375" cy="497840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  <a:sym typeface="+mn-ea"/>
              </a:rPr>
              <a:t>Hallucination</a:t>
            </a:r>
            <a:endParaRPr lang="en-US" sz="1395" dirty="0"/>
          </a:p>
        </p:txBody>
      </p:sp>
      <p:sp>
        <p:nvSpPr>
          <p:cNvPr id="21" name="Shape 14"/>
          <p:cNvSpPr/>
          <p:nvPr/>
        </p:nvSpPr>
        <p:spPr>
          <a:xfrm>
            <a:off x="6858000" y="1462683"/>
            <a:ext cx="1857375" cy="189945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2" name="Shape 15"/>
          <p:cNvSpPr/>
          <p:nvPr/>
        </p:nvSpPr>
        <p:spPr>
          <a:xfrm>
            <a:off x="6858000" y="1462683"/>
            <a:ext cx="1857375" cy="85725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23" name="Text 16"/>
          <p:cNvSpPr/>
          <p:nvPr/>
        </p:nvSpPr>
        <p:spPr>
          <a:xfrm>
            <a:off x="6858000" y="1462683"/>
            <a:ext cx="1857375" cy="497840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  <a:sym typeface="+mn-ea"/>
              </a:rPr>
              <a:t>Decoder-Only</a:t>
            </a:r>
            <a:endParaRPr lang="en-US" sz="1395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pic>
        <p:nvPicPr>
          <p:cNvPr id="2" name="図形 1"/>
          <p:cNvPicPr/>
          <p:nvPr/>
        </p:nvPicPr>
        <p:blipFill>
          <a:blip r:embed="rId2"/>
          <a:stretch>
            <a:fillRect/>
          </a:stretch>
        </p:blipFill>
        <p:spPr>
          <a:xfrm>
            <a:off x="1130935" y="2119630"/>
            <a:ext cx="422275" cy="255270"/>
          </a:xfrm>
          <a:prstGeom prst="rect">
            <a:avLst/>
          </a:prstGeom>
        </p:spPr>
      </p:pic>
      <p:pic>
        <p:nvPicPr>
          <p:cNvPr id="26" name="図形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980" y="2078990"/>
            <a:ext cx="618490" cy="461010"/>
          </a:xfrm>
          <a:prstGeom prst="rect">
            <a:avLst/>
          </a:prstGeom>
        </p:spPr>
      </p:pic>
      <p:pic>
        <p:nvPicPr>
          <p:cNvPr id="27" name="図形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085" y="2094230"/>
            <a:ext cx="528955" cy="356235"/>
          </a:xfrm>
          <a:prstGeom prst="rect">
            <a:avLst/>
          </a:prstGeom>
        </p:spPr>
      </p:pic>
      <p:pic>
        <p:nvPicPr>
          <p:cNvPr id="28" name="図形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7135" y="2119630"/>
            <a:ext cx="379730" cy="343535"/>
          </a:xfrm>
          <a:prstGeom prst="rect">
            <a:avLst/>
          </a:prstGeom>
        </p:spPr>
      </p:pic>
      <p:sp>
        <p:nvSpPr>
          <p:cNvPr id="29" name="Shape 3"/>
          <p:cNvSpPr/>
          <p:nvPr/>
        </p:nvSpPr>
        <p:spPr>
          <a:xfrm>
            <a:off x="418465" y="2915563"/>
            <a:ext cx="1857375" cy="85725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30" name="Text 4"/>
          <p:cNvSpPr/>
          <p:nvPr/>
        </p:nvSpPr>
        <p:spPr>
          <a:xfrm>
            <a:off x="418465" y="2915563"/>
            <a:ext cx="1857375" cy="497840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  <a:sym typeface="+mn-ea"/>
              </a:rPr>
              <a:t>Quantization</a:t>
            </a:r>
            <a:endParaRPr lang="en-US" sz="1395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  <a:sym typeface="+mn-ea"/>
            </a:endParaRPr>
          </a:p>
        </p:txBody>
      </p:sp>
      <p:sp>
        <p:nvSpPr>
          <p:cNvPr id="31" name="Shape 7"/>
          <p:cNvSpPr/>
          <p:nvPr/>
        </p:nvSpPr>
        <p:spPr>
          <a:xfrm>
            <a:off x="2561590" y="2915563"/>
            <a:ext cx="1857375" cy="85725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32" name="Text 8"/>
          <p:cNvSpPr/>
          <p:nvPr/>
        </p:nvSpPr>
        <p:spPr>
          <a:xfrm>
            <a:off x="2561590" y="2915563"/>
            <a:ext cx="1857375" cy="497840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Distillation</a:t>
            </a:r>
            <a:endParaRPr lang="en-US" sz="1395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3" name="Shape 11"/>
          <p:cNvSpPr/>
          <p:nvPr/>
        </p:nvSpPr>
        <p:spPr>
          <a:xfrm>
            <a:off x="4704715" y="2915563"/>
            <a:ext cx="1857375" cy="85725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34" name="Text 12"/>
          <p:cNvSpPr/>
          <p:nvPr/>
        </p:nvSpPr>
        <p:spPr>
          <a:xfrm>
            <a:off x="4704715" y="2915563"/>
            <a:ext cx="1857375" cy="497840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  <a:sym typeface="+mn-ea"/>
              </a:rPr>
              <a:t>SFT/</a:t>
            </a: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  <a:sym typeface="+mn-ea"/>
              </a:rPr>
              <a:t>RLHF</a:t>
            </a:r>
            <a:endParaRPr lang="en-US" sz="1395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  <a:sym typeface="+mn-ea"/>
            </a:endParaRPr>
          </a:p>
        </p:txBody>
      </p:sp>
      <p:sp>
        <p:nvSpPr>
          <p:cNvPr id="35" name="Shape 15"/>
          <p:cNvSpPr/>
          <p:nvPr/>
        </p:nvSpPr>
        <p:spPr>
          <a:xfrm>
            <a:off x="6847840" y="2915563"/>
            <a:ext cx="1857375" cy="85725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36" name="Text 16"/>
          <p:cNvSpPr/>
          <p:nvPr/>
        </p:nvSpPr>
        <p:spPr>
          <a:xfrm>
            <a:off x="6847840" y="2915563"/>
            <a:ext cx="1857375" cy="497840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MoE</a:t>
            </a:r>
            <a:endParaRPr lang="en-US" sz="1395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pic>
        <p:nvPicPr>
          <p:cNvPr id="43" name="図形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60" y="3561080"/>
            <a:ext cx="633095" cy="469265"/>
          </a:xfrm>
          <a:prstGeom prst="rect">
            <a:avLst/>
          </a:prstGeom>
        </p:spPr>
      </p:pic>
      <p:pic>
        <p:nvPicPr>
          <p:cNvPr id="44" name="図形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6420" y="3550285"/>
            <a:ext cx="788670" cy="453390"/>
          </a:xfrm>
          <a:prstGeom prst="rect">
            <a:avLst/>
          </a:prstGeom>
        </p:spPr>
      </p:pic>
      <p:pic>
        <p:nvPicPr>
          <p:cNvPr id="45" name="図形 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0510" y="3561080"/>
            <a:ext cx="629285" cy="520700"/>
          </a:xfrm>
          <a:prstGeom prst="rect">
            <a:avLst/>
          </a:prstGeom>
        </p:spPr>
      </p:pic>
      <p:pic>
        <p:nvPicPr>
          <p:cNvPr id="47" name="図形 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0605" y="3653790"/>
            <a:ext cx="732790" cy="4483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2513965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LLM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はどう違う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？</a:t>
            </a:r>
            <a:endParaRPr lang="ja-JP" altLang="en-US" sz="2435" b="1" dirty="0">
              <a:solidFill>
                <a:srgbClr val="FAFAF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464344" y="1462683"/>
            <a:ext cx="2428875" cy="184476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3"/>
          <p:cNvSpPr/>
          <p:nvPr/>
        </p:nvSpPr>
        <p:spPr>
          <a:xfrm>
            <a:off x="464344" y="1462683"/>
            <a:ext cx="2428875" cy="85725"/>
          </a:xfrm>
          <a:prstGeom prst="rect">
            <a:avLst/>
          </a:prstGeom>
          <a:solidFill>
            <a:srgbClr val="6200EA"/>
          </a:solidFill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" y="1692176"/>
            <a:ext cx="200025" cy="20002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50119" y="1676995"/>
            <a:ext cx="1422400" cy="2432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ja-JP" alt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スチームエンジン</a:t>
            </a:r>
            <a:endParaRPr lang="ja-JP" altLang="en-US" sz="1395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642938" y="2085975"/>
            <a:ext cx="167640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ja-JP" altLang="en-US" sz="12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現代工業</a:t>
            </a:r>
            <a:r>
              <a:rPr lang="ja-JP" altLang="en-US" sz="12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革命の</a:t>
            </a:r>
            <a:r>
              <a:rPr lang="ja-JP" altLang="en-US" sz="12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スタート</a:t>
            </a:r>
            <a:endParaRPr lang="ja-JP" altLang="en-US" sz="12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642938" y="2405993"/>
            <a:ext cx="2071688" cy="332105"/>
          </a:xfrm>
          <a:prstGeom prst="rect">
            <a:avLst/>
          </a:prstGeom>
          <a:noFill/>
        </p:spPr>
        <p:txBody>
          <a:bodyPr wrap="square" lIns="0" tIns="127508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人類の体力の代替と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アップ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3357563" y="1462683"/>
            <a:ext cx="2428875" cy="184476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3" name="Shape 8"/>
          <p:cNvSpPr/>
          <p:nvPr/>
        </p:nvSpPr>
        <p:spPr>
          <a:xfrm>
            <a:off x="3357563" y="1462683"/>
            <a:ext cx="2428875" cy="85725"/>
          </a:xfrm>
          <a:prstGeom prst="rect">
            <a:avLst/>
          </a:prstGeom>
          <a:solidFill>
            <a:srgbClr val="00BFA5"/>
          </a:solidFill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156" y="1692176"/>
            <a:ext cx="175022" cy="20002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818334" y="1676995"/>
            <a:ext cx="784225" cy="2432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Internet</a:t>
            </a:r>
            <a:endParaRPr lang="en-US" sz="1395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3536156" y="2085975"/>
            <a:ext cx="137160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ja-JP" altLang="en-US" sz="12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通信情報の重大</a:t>
            </a:r>
            <a:r>
              <a:rPr lang="ja-JP" altLang="en-US" sz="12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技術</a:t>
            </a:r>
            <a:endParaRPr lang="ja-JP" altLang="en-US" sz="12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3536156" y="2405993"/>
            <a:ext cx="2071688" cy="332105"/>
          </a:xfrm>
          <a:prstGeom prst="rect">
            <a:avLst/>
          </a:prstGeom>
          <a:noFill/>
        </p:spPr>
        <p:txBody>
          <a:bodyPr wrap="square" lIns="0" tIns="127508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情報処理が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爆発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8" name="Shape 12"/>
          <p:cNvSpPr/>
          <p:nvPr/>
        </p:nvSpPr>
        <p:spPr>
          <a:xfrm>
            <a:off x="6250781" y="1462683"/>
            <a:ext cx="2428875" cy="184476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9" name="Shape 13"/>
          <p:cNvSpPr/>
          <p:nvPr/>
        </p:nvSpPr>
        <p:spPr>
          <a:xfrm>
            <a:off x="6250781" y="1462683"/>
            <a:ext cx="2428875" cy="85725"/>
          </a:xfrm>
          <a:prstGeom prst="rect">
            <a:avLst/>
          </a:prstGeom>
          <a:solidFill>
            <a:srgbClr val="6200EA"/>
          </a:solidFill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75" y="1692176"/>
            <a:ext cx="250031" cy="20002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786563" y="1676995"/>
            <a:ext cx="1322070" cy="2432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LLM</a:t>
            </a:r>
            <a:r>
              <a:rPr lang="ja-JP" alt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（</a:t>
            </a:r>
            <a:r>
              <a:rPr lang="en-US" altLang="ja-JP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GenAI</a:t>
            </a:r>
            <a:r>
              <a:rPr lang="ja-JP" alt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）</a:t>
            </a:r>
            <a:endParaRPr lang="ja-JP" altLang="en-US" sz="1395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2" name="Text 15"/>
          <p:cNvSpPr/>
          <p:nvPr/>
        </p:nvSpPr>
        <p:spPr>
          <a:xfrm>
            <a:off x="6429375" y="2085975"/>
            <a:ext cx="1219200" cy="2051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ja-JP" altLang="en-US" sz="12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後人類時代の</a:t>
            </a:r>
            <a:r>
              <a:rPr lang="ja-JP" altLang="en-US" sz="12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開始</a:t>
            </a:r>
            <a:endParaRPr lang="ja-JP" altLang="en-US" sz="12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3" name="Text 16"/>
          <p:cNvSpPr/>
          <p:nvPr/>
        </p:nvSpPr>
        <p:spPr>
          <a:xfrm>
            <a:off x="6429375" y="2405993"/>
            <a:ext cx="2071688" cy="537210"/>
          </a:xfrm>
          <a:prstGeom prst="rect">
            <a:avLst/>
          </a:prstGeom>
          <a:noFill/>
        </p:spPr>
        <p:txBody>
          <a:bodyPr wrap="square" lIns="0" tIns="127508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人類の脳力の代替と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アップ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16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世界の運転が機械自律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へ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4725035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AIツールの進化：対話から自律へ</a:t>
            </a:r>
            <a:endParaRPr lang="en-US" sz="2435" dirty="0"/>
          </a:p>
        </p:txBody>
      </p:sp>
      <p:sp>
        <p:nvSpPr>
          <p:cNvPr id="6" name="Shape 2"/>
          <p:cNvSpPr/>
          <p:nvPr/>
        </p:nvSpPr>
        <p:spPr>
          <a:xfrm>
            <a:off x="428625" y="1462683"/>
            <a:ext cx="1857375" cy="189945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3"/>
          <p:cNvSpPr/>
          <p:nvPr/>
        </p:nvSpPr>
        <p:spPr>
          <a:xfrm>
            <a:off x="428625" y="1462683"/>
            <a:ext cx="1857375" cy="85725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8" name="Text 4"/>
          <p:cNvSpPr/>
          <p:nvPr/>
        </p:nvSpPr>
        <p:spPr>
          <a:xfrm>
            <a:off x="428625" y="1462683"/>
            <a:ext cx="1857375" cy="444698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Chat</a:t>
            </a:r>
            <a:endParaRPr lang="en-US" sz="1395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066330"/>
            <a:ext cx="428625" cy="3429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28625" y="2444948"/>
            <a:ext cx="1857375" cy="831466"/>
          </a:xfrm>
          <a:prstGeom prst="rect">
            <a:avLst/>
          </a:prstGeom>
          <a:noFill/>
        </p:spPr>
        <p:txBody>
          <a:bodyPr wrap="square" lIns="170053" tIns="255143" rIns="170053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質問に答える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一問一答形式の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シンプルな対話</a:t>
            </a:r>
            <a:endParaRPr lang="en-US" sz="940" dirty="0"/>
          </a:p>
        </p:txBody>
      </p:sp>
      <p:sp>
        <p:nvSpPr>
          <p:cNvPr id="11" name="Shape 6"/>
          <p:cNvSpPr/>
          <p:nvPr/>
        </p:nvSpPr>
        <p:spPr>
          <a:xfrm>
            <a:off x="2571750" y="1462683"/>
            <a:ext cx="1857375" cy="189945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2" name="Shape 7"/>
          <p:cNvSpPr/>
          <p:nvPr/>
        </p:nvSpPr>
        <p:spPr>
          <a:xfrm>
            <a:off x="2571750" y="1462683"/>
            <a:ext cx="1857375" cy="85725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13" name="Text 8"/>
          <p:cNvSpPr/>
          <p:nvPr/>
        </p:nvSpPr>
        <p:spPr>
          <a:xfrm>
            <a:off x="2571750" y="1462683"/>
            <a:ext cx="1857375" cy="444698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Workflow</a:t>
            </a:r>
            <a:endParaRPr lang="en-US" sz="1395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988" y="2066330"/>
            <a:ext cx="342900" cy="3429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2571750" y="2444948"/>
            <a:ext cx="1857375" cy="831466"/>
          </a:xfrm>
          <a:prstGeom prst="rect">
            <a:avLst/>
          </a:prstGeom>
          <a:noFill/>
        </p:spPr>
        <p:txBody>
          <a:bodyPr wrap="square" lIns="170053" tIns="255143" rIns="170053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手順を自動化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決められたルールに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沿った連続処理</a:t>
            </a:r>
            <a:endParaRPr lang="en-US" sz="940" dirty="0"/>
          </a:p>
        </p:txBody>
      </p:sp>
      <p:sp>
        <p:nvSpPr>
          <p:cNvPr id="16" name="Shape 10"/>
          <p:cNvSpPr/>
          <p:nvPr/>
        </p:nvSpPr>
        <p:spPr>
          <a:xfrm>
            <a:off x="4714875" y="1462683"/>
            <a:ext cx="1857375" cy="189945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7" name="Shape 11"/>
          <p:cNvSpPr/>
          <p:nvPr/>
        </p:nvSpPr>
        <p:spPr>
          <a:xfrm>
            <a:off x="4714875" y="1462683"/>
            <a:ext cx="1857375" cy="85725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18" name="Text 12"/>
          <p:cNvSpPr/>
          <p:nvPr/>
        </p:nvSpPr>
        <p:spPr>
          <a:xfrm>
            <a:off x="4714875" y="1462683"/>
            <a:ext cx="1857375" cy="444698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Agent</a:t>
            </a:r>
            <a:endParaRPr lang="en-US" sz="1395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2113" y="2066330"/>
            <a:ext cx="342900" cy="34290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4714875" y="2444948"/>
            <a:ext cx="1857375" cy="831466"/>
          </a:xfrm>
          <a:prstGeom prst="rect">
            <a:avLst/>
          </a:prstGeom>
          <a:noFill/>
        </p:spPr>
        <p:txBody>
          <a:bodyPr wrap="square" lIns="170053" tIns="255143" rIns="170053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目標から手段を考案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人間と協力しながら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タスクを遂行</a:t>
            </a:r>
            <a:endParaRPr lang="en-US" sz="940" dirty="0"/>
          </a:p>
        </p:txBody>
      </p:sp>
      <p:sp>
        <p:nvSpPr>
          <p:cNvPr id="21" name="Shape 14"/>
          <p:cNvSpPr/>
          <p:nvPr/>
        </p:nvSpPr>
        <p:spPr>
          <a:xfrm>
            <a:off x="6858000" y="1462683"/>
            <a:ext cx="1857375" cy="1899456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2" name="Shape 15"/>
          <p:cNvSpPr/>
          <p:nvPr/>
        </p:nvSpPr>
        <p:spPr>
          <a:xfrm>
            <a:off x="6858000" y="1462683"/>
            <a:ext cx="1857375" cy="85725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23" name="Text 16"/>
          <p:cNvSpPr/>
          <p:nvPr/>
        </p:nvSpPr>
        <p:spPr>
          <a:xfrm>
            <a:off x="6858000" y="1462683"/>
            <a:ext cx="1857375" cy="444698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Agentic</a:t>
            </a:r>
            <a:endParaRPr lang="en-US" sz="1395" dirty="0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375" y="2066330"/>
            <a:ext cx="428625" cy="34290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6858000" y="2444948"/>
            <a:ext cx="1857375" cy="831466"/>
          </a:xfrm>
          <a:prstGeom prst="rect">
            <a:avLst/>
          </a:prstGeom>
          <a:noFill/>
        </p:spPr>
        <p:txBody>
          <a:bodyPr wrap="square" lIns="170053" tIns="255143" rIns="170053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自律的に判断・完遂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最小限の指示で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94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結果まで到達</a:t>
            </a:r>
            <a:endParaRPr lang="en-US" sz="9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2552065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 Codingの変遷</a:t>
            </a:r>
            <a:endParaRPr lang="en-US" sz="2435" dirty="0"/>
          </a:p>
        </p:txBody>
      </p:sp>
      <p:sp>
        <p:nvSpPr>
          <p:cNvPr id="6" name="Shape 2"/>
          <p:cNvSpPr/>
          <p:nvPr/>
        </p:nvSpPr>
        <p:spPr>
          <a:xfrm>
            <a:off x="428625" y="1319808"/>
            <a:ext cx="1928813" cy="297023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3"/>
          <p:cNvSpPr/>
          <p:nvPr/>
        </p:nvSpPr>
        <p:spPr>
          <a:xfrm>
            <a:off x="428625" y="1319808"/>
            <a:ext cx="1928813" cy="71438"/>
          </a:xfrm>
          <a:prstGeom prst="rect">
            <a:avLst/>
          </a:prstGeom>
          <a:solidFill>
            <a:srgbClr val="6200EA"/>
          </a:solidFill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297" y="1475184"/>
            <a:ext cx="321469" cy="28575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28600" y="1889443"/>
            <a:ext cx="2129155" cy="374650"/>
          </a:xfrm>
          <a:prstGeom prst="rect">
            <a:avLst/>
          </a:prstGeom>
          <a:noFill/>
        </p:spPr>
        <p:txBody>
          <a:bodyPr wrap="square" lIns="170053" tIns="170053" rIns="170053" bIns="0" rtlCol="0" anchor="ctr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Code Completion</a:t>
            </a:r>
            <a:endParaRPr lang="en-US" sz="14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571500" y="2427089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特徴:</a:t>
            </a:r>
            <a:endParaRPr lang="en-US" sz="1200" b="1" dirty="0">
              <a:solidFill>
                <a:srgbClr val="6200E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571500" y="2822479"/>
            <a:ext cx="19812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コードの続きを予測・提案。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571500" y="3064278"/>
            <a:ext cx="5187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ツール:</a:t>
            </a:r>
            <a:endParaRPr lang="en-US" sz="1200" b="1" dirty="0">
              <a:solidFill>
                <a:srgbClr val="6200E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571500" y="3412043"/>
            <a:ext cx="1428115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GitHub Copilot 等。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571500" y="3728772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役割:</a:t>
            </a:r>
            <a:endParaRPr lang="en-US" sz="1200" b="1" dirty="0">
              <a:solidFill>
                <a:srgbClr val="6200E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571500" y="4058757"/>
            <a:ext cx="16764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人間のタイピング補助。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2547919" y="1319808"/>
            <a:ext cx="1928813" cy="297023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7" name="Shape 12"/>
          <p:cNvSpPr/>
          <p:nvPr/>
        </p:nvSpPr>
        <p:spPr>
          <a:xfrm>
            <a:off x="2547919" y="1319808"/>
            <a:ext cx="1928813" cy="71438"/>
          </a:xfrm>
          <a:prstGeom prst="rect">
            <a:avLst/>
          </a:prstGeom>
          <a:solidFill>
            <a:srgbClr val="00BFA5"/>
          </a:solidFill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31" y="1475184"/>
            <a:ext cx="357188" cy="28575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2347595" y="1889760"/>
            <a:ext cx="2129155" cy="374650"/>
          </a:xfrm>
          <a:prstGeom prst="rect">
            <a:avLst/>
          </a:prstGeom>
          <a:noFill/>
        </p:spPr>
        <p:txBody>
          <a:bodyPr wrap="square" lIns="170053" tIns="170053" rIns="170053" bIns="0" rtlCol="0" anchor="ctr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Vibe Coding</a:t>
            </a:r>
            <a:endParaRPr lang="en-US" sz="14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2690794" y="2427089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特徴:</a:t>
            </a:r>
            <a:endParaRPr lang="en-US" sz="1200" b="1" dirty="0">
              <a:solidFill>
                <a:srgbClr val="00BFA5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1" name="Text 15"/>
          <p:cNvSpPr/>
          <p:nvPr/>
        </p:nvSpPr>
        <p:spPr>
          <a:xfrm>
            <a:off x="2690794" y="2822479"/>
            <a:ext cx="19939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AIとの対話による試行錯誤。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2690794" y="3064278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手法:</a:t>
            </a:r>
            <a:endParaRPr lang="en-US" sz="1200" b="1" dirty="0">
              <a:solidFill>
                <a:srgbClr val="00BFA5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2690794" y="3412043"/>
            <a:ext cx="21336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「ノリ」でプロトタイプ作成。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2690794" y="3728772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役割:</a:t>
            </a:r>
            <a:endParaRPr lang="en-US" sz="1200" b="1" dirty="0">
              <a:solidFill>
                <a:srgbClr val="00BFA5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2690794" y="4058757"/>
            <a:ext cx="16764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アイデアの高速具体化。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4667213" y="1319808"/>
            <a:ext cx="1928813" cy="297023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7" name="Shape 21"/>
          <p:cNvSpPr/>
          <p:nvPr/>
        </p:nvSpPr>
        <p:spPr>
          <a:xfrm>
            <a:off x="4667213" y="1319808"/>
            <a:ext cx="1928813" cy="71438"/>
          </a:xfrm>
          <a:prstGeom prst="rect">
            <a:avLst/>
          </a:prstGeom>
          <a:solidFill>
            <a:srgbClr val="6200EA"/>
          </a:solidFill>
        </p:spPr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463" y="1475184"/>
            <a:ext cx="214313" cy="28575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4467225" y="1889760"/>
            <a:ext cx="2129155" cy="374650"/>
          </a:xfrm>
          <a:prstGeom prst="rect">
            <a:avLst/>
          </a:prstGeom>
          <a:noFill/>
        </p:spPr>
        <p:txBody>
          <a:bodyPr wrap="square" lIns="170053" tIns="170053" rIns="170053" bIns="0" rtlCol="0" anchor="ctr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Spec Coding</a:t>
            </a:r>
            <a:endParaRPr lang="en-US" sz="14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0" name="Text 23"/>
          <p:cNvSpPr/>
          <p:nvPr/>
        </p:nvSpPr>
        <p:spPr>
          <a:xfrm>
            <a:off x="4810088" y="2427089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特徴:</a:t>
            </a:r>
            <a:endParaRPr lang="en-US" sz="1200" b="1" dirty="0">
              <a:solidFill>
                <a:srgbClr val="6200E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1" name="Text 24"/>
          <p:cNvSpPr/>
          <p:nvPr/>
        </p:nvSpPr>
        <p:spPr>
          <a:xfrm>
            <a:off x="4810088" y="2822479"/>
            <a:ext cx="2031365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仕様（Spec）を定義し生成。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2" name="Text 25"/>
          <p:cNvSpPr/>
          <p:nvPr/>
        </p:nvSpPr>
        <p:spPr>
          <a:xfrm>
            <a:off x="4810088" y="3064278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手法:</a:t>
            </a:r>
            <a:endParaRPr lang="en-US" sz="1200" b="1" dirty="0">
              <a:solidFill>
                <a:srgbClr val="6200E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3" name="Text 26"/>
          <p:cNvSpPr/>
          <p:nvPr/>
        </p:nvSpPr>
        <p:spPr>
          <a:xfrm>
            <a:off x="4810088" y="3412043"/>
            <a:ext cx="21336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厳密な要件定義に基づく実装。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4" name="Text 27"/>
          <p:cNvSpPr/>
          <p:nvPr/>
        </p:nvSpPr>
        <p:spPr>
          <a:xfrm>
            <a:off x="4810088" y="3728772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役割:</a:t>
            </a:r>
            <a:endParaRPr lang="en-US" sz="1200" b="1" dirty="0">
              <a:solidFill>
                <a:srgbClr val="6200E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5" name="Text 28"/>
          <p:cNvSpPr/>
          <p:nvPr/>
        </p:nvSpPr>
        <p:spPr>
          <a:xfrm>
            <a:off x="4810088" y="4058757"/>
            <a:ext cx="18288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設計品質の担保と自動化。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6" name="Shape 29"/>
          <p:cNvSpPr/>
          <p:nvPr/>
        </p:nvSpPr>
        <p:spPr>
          <a:xfrm>
            <a:off x="6786507" y="1319808"/>
            <a:ext cx="1928813" cy="297023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7" name="Shape 30"/>
          <p:cNvSpPr/>
          <p:nvPr/>
        </p:nvSpPr>
        <p:spPr>
          <a:xfrm>
            <a:off x="6786507" y="1319808"/>
            <a:ext cx="1928813" cy="71438"/>
          </a:xfrm>
          <a:prstGeom prst="rect">
            <a:avLst/>
          </a:prstGeom>
          <a:solidFill>
            <a:srgbClr val="00BFA5"/>
          </a:solidFill>
        </p:spPr>
      </p:sp>
      <p:pic>
        <p:nvPicPr>
          <p:cNvPr id="3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319" y="1475184"/>
            <a:ext cx="357188" cy="285750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6586220" y="1889760"/>
            <a:ext cx="2129155" cy="374650"/>
          </a:xfrm>
          <a:prstGeom prst="rect">
            <a:avLst/>
          </a:prstGeom>
          <a:noFill/>
        </p:spPr>
        <p:txBody>
          <a:bodyPr wrap="square" lIns="170053" tIns="170053" rIns="170053" bIns="0" rtlCol="0" anchor="ctr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Agentic Coding</a:t>
            </a:r>
            <a:endParaRPr lang="en-US" sz="14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40" name="Text 32"/>
          <p:cNvSpPr/>
          <p:nvPr/>
        </p:nvSpPr>
        <p:spPr>
          <a:xfrm>
            <a:off x="6929382" y="2427089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特徴:</a:t>
            </a:r>
            <a:endParaRPr lang="en-US" sz="1200" b="1" dirty="0">
              <a:solidFill>
                <a:srgbClr val="00BFA5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41" name="Text 33"/>
          <p:cNvSpPr/>
          <p:nvPr/>
        </p:nvSpPr>
        <p:spPr>
          <a:xfrm>
            <a:off x="6929382" y="2822479"/>
            <a:ext cx="16891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AIが自律的に開発を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完成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43" name="Text 35"/>
          <p:cNvSpPr/>
          <p:nvPr/>
        </p:nvSpPr>
        <p:spPr>
          <a:xfrm>
            <a:off x="6929382" y="3075691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手法:</a:t>
            </a:r>
            <a:endParaRPr lang="en-US" sz="1200" b="1" dirty="0">
              <a:solidFill>
                <a:srgbClr val="00BFA5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44" name="Text 36"/>
          <p:cNvSpPr/>
          <p:nvPr/>
        </p:nvSpPr>
        <p:spPr>
          <a:xfrm>
            <a:off x="6929382" y="3413931"/>
            <a:ext cx="18288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実装・テスト・修正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自動化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46" name="Text 38"/>
          <p:cNvSpPr/>
          <p:nvPr/>
        </p:nvSpPr>
        <p:spPr>
          <a:xfrm>
            <a:off x="6929382" y="3728739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役割:</a:t>
            </a:r>
            <a:endParaRPr lang="en-US" sz="1200" b="1" dirty="0">
              <a:solidFill>
                <a:srgbClr val="00BFA5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47" name="Text 39"/>
          <p:cNvSpPr/>
          <p:nvPr/>
        </p:nvSpPr>
        <p:spPr>
          <a:xfrm>
            <a:off x="6929382" y="4044753"/>
            <a:ext cx="16764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開発工程の完全自動化。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2552065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 Codingの変遷</a:t>
            </a:r>
            <a:endParaRPr lang="en-US" sz="2435" dirty="0"/>
          </a:p>
        </p:txBody>
      </p:sp>
      <p:sp>
        <p:nvSpPr>
          <p:cNvPr id="6" name="Shape 2"/>
          <p:cNvSpPr/>
          <p:nvPr/>
        </p:nvSpPr>
        <p:spPr>
          <a:xfrm>
            <a:off x="428625" y="1319808"/>
            <a:ext cx="1928813" cy="297023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3"/>
          <p:cNvSpPr/>
          <p:nvPr/>
        </p:nvSpPr>
        <p:spPr>
          <a:xfrm>
            <a:off x="428625" y="1319808"/>
            <a:ext cx="1928813" cy="71438"/>
          </a:xfrm>
          <a:prstGeom prst="rect">
            <a:avLst/>
          </a:prstGeom>
          <a:solidFill>
            <a:srgbClr val="6200EA"/>
          </a:solidFill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297" y="1475184"/>
            <a:ext cx="321469" cy="28575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228600" y="1889443"/>
            <a:ext cx="2129155" cy="374650"/>
          </a:xfrm>
          <a:prstGeom prst="rect">
            <a:avLst/>
          </a:prstGeom>
          <a:noFill/>
        </p:spPr>
        <p:txBody>
          <a:bodyPr wrap="square" lIns="170053" tIns="170053" rIns="170053" bIns="0" rtlCol="0" anchor="ctr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Code Completion</a:t>
            </a:r>
            <a:endParaRPr lang="en-US" sz="14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571500" y="2427089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向け</a:t>
            </a: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endParaRPr lang="en-US" sz="1200" b="1" dirty="0">
              <a:solidFill>
                <a:srgbClr val="6200E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571500" y="2822479"/>
            <a:ext cx="9144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プログラマー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571500" y="3064278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利点</a:t>
            </a: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endParaRPr lang="en-US" sz="1200" b="1" dirty="0">
              <a:solidFill>
                <a:srgbClr val="6200E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571500" y="3412043"/>
            <a:ext cx="1371600" cy="35877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伝統コーディングの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アシスタント</a:t>
            </a: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571500" y="3819577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欠点</a:t>
            </a: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endParaRPr lang="en-US" sz="1200" b="1" dirty="0">
              <a:solidFill>
                <a:srgbClr val="6200E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571500" y="4149562"/>
            <a:ext cx="4572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効率</a:t>
            </a: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2547919" y="1319808"/>
            <a:ext cx="1928813" cy="297023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7" name="Shape 12"/>
          <p:cNvSpPr/>
          <p:nvPr/>
        </p:nvSpPr>
        <p:spPr>
          <a:xfrm>
            <a:off x="2547919" y="1319808"/>
            <a:ext cx="1928813" cy="71438"/>
          </a:xfrm>
          <a:prstGeom prst="rect">
            <a:avLst/>
          </a:prstGeom>
          <a:solidFill>
            <a:srgbClr val="00BFA5"/>
          </a:solidFill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31" y="1475184"/>
            <a:ext cx="357188" cy="28575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2347595" y="1889760"/>
            <a:ext cx="2129155" cy="374650"/>
          </a:xfrm>
          <a:prstGeom prst="rect">
            <a:avLst/>
          </a:prstGeom>
          <a:noFill/>
        </p:spPr>
        <p:txBody>
          <a:bodyPr wrap="square" lIns="170053" tIns="170053" rIns="170053" bIns="0" rtlCol="0" anchor="ctr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Vibe Coding</a:t>
            </a:r>
            <a:endParaRPr lang="en-US" sz="14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2690794" y="2427089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向け</a:t>
            </a:r>
            <a:r>
              <a:rPr 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endParaRPr lang="en-US" sz="1200" b="1" dirty="0">
              <a:solidFill>
                <a:srgbClr val="00BFA5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1" name="Text 15"/>
          <p:cNvSpPr/>
          <p:nvPr/>
        </p:nvSpPr>
        <p:spPr>
          <a:xfrm>
            <a:off x="2690794" y="2822479"/>
            <a:ext cx="4572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一般人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2690794" y="3064278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利点</a:t>
            </a:r>
            <a:r>
              <a:rPr 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endParaRPr lang="en-US" sz="1200" b="1" dirty="0">
              <a:solidFill>
                <a:srgbClr val="00BFA5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2690794" y="3412043"/>
            <a:ext cx="1828800" cy="35877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迅速なプロトタイピングや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アイデアの検証に適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する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2690794" y="3819577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欠点</a:t>
            </a:r>
            <a:r>
              <a:rPr 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endParaRPr lang="en-US" sz="1200" b="1" dirty="0">
              <a:solidFill>
                <a:srgbClr val="00BFA5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2690794" y="4149562"/>
            <a:ext cx="1828800" cy="5384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生成は容易、保守が難しい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コードは実行可能ですが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品質は制御が難しい</a:t>
            </a: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4667213" y="1319808"/>
            <a:ext cx="1928813" cy="297023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27" name="Shape 21"/>
          <p:cNvSpPr/>
          <p:nvPr/>
        </p:nvSpPr>
        <p:spPr>
          <a:xfrm>
            <a:off x="4667213" y="1319808"/>
            <a:ext cx="1928813" cy="71438"/>
          </a:xfrm>
          <a:prstGeom prst="rect">
            <a:avLst/>
          </a:prstGeom>
          <a:solidFill>
            <a:srgbClr val="6200EA"/>
          </a:solidFill>
        </p:spPr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463" y="1475184"/>
            <a:ext cx="214313" cy="28575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4467225" y="1889760"/>
            <a:ext cx="2129155" cy="374650"/>
          </a:xfrm>
          <a:prstGeom prst="rect">
            <a:avLst/>
          </a:prstGeom>
          <a:noFill/>
        </p:spPr>
        <p:txBody>
          <a:bodyPr wrap="square" lIns="170053" tIns="170053" rIns="170053" bIns="0" rtlCol="0" anchor="ctr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Spec Coding</a:t>
            </a:r>
            <a:endParaRPr lang="en-US" sz="14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0" name="Text 23"/>
          <p:cNvSpPr/>
          <p:nvPr/>
        </p:nvSpPr>
        <p:spPr>
          <a:xfrm>
            <a:off x="4810088" y="2427089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向け</a:t>
            </a: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endParaRPr lang="en-US" sz="1200" b="1" dirty="0">
              <a:solidFill>
                <a:srgbClr val="6200E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1" name="Text 24"/>
          <p:cNvSpPr/>
          <p:nvPr/>
        </p:nvSpPr>
        <p:spPr>
          <a:xfrm>
            <a:off x="4810088" y="2822479"/>
            <a:ext cx="15240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エンタープライズ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開発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2" name="Text 25"/>
          <p:cNvSpPr/>
          <p:nvPr/>
        </p:nvSpPr>
        <p:spPr>
          <a:xfrm>
            <a:off x="4810088" y="3064278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利点</a:t>
            </a: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endParaRPr lang="en-US" sz="1200" b="1" dirty="0">
              <a:solidFill>
                <a:srgbClr val="6200E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3" name="Text 26"/>
          <p:cNvSpPr/>
          <p:nvPr/>
        </p:nvSpPr>
        <p:spPr>
          <a:xfrm>
            <a:off x="4810088" y="3412043"/>
            <a:ext cx="1371600" cy="35877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厳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制御可能な品質、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再作業の軽減</a:t>
            </a: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4" name="Text 27"/>
          <p:cNvSpPr/>
          <p:nvPr/>
        </p:nvSpPr>
        <p:spPr>
          <a:xfrm>
            <a:off x="4810088" y="3819577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欠点</a:t>
            </a: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endParaRPr lang="en-US" sz="1200" b="1" dirty="0">
              <a:solidFill>
                <a:srgbClr val="6200E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5" name="Text 28"/>
          <p:cNvSpPr/>
          <p:nvPr/>
        </p:nvSpPr>
        <p:spPr>
          <a:xfrm>
            <a:off x="4810088" y="4149562"/>
            <a:ext cx="1828800" cy="5384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初期投資が大きく、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高品質仕様書の作成自体に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時間と能力が必要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36" name="Shape 29"/>
          <p:cNvSpPr/>
          <p:nvPr/>
        </p:nvSpPr>
        <p:spPr>
          <a:xfrm>
            <a:off x="6786507" y="1319808"/>
            <a:ext cx="1928813" cy="297023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7" name="Shape 30"/>
          <p:cNvSpPr/>
          <p:nvPr/>
        </p:nvSpPr>
        <p:spPr>
          <a:xfrm>
            <a:off x="6786507" y="1319808"/>
            <a:ext cx="1928813" cy="71438"/>
          </a:xfrm>
          <a:prstGeom prst="rect">
            <a:avLst/>
          </a:prstGeom>
          <a:solidFill>
            <a:srgbClr val="00BFA5"/>
          </a:solidFill>
        </p:spPr>
      </p:sp>
      <p:pic>
        <p:nvPicPr>
          <p:cNvPr id="3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319" y="1475184"/>
            <a:ext cx="357188" cy="285750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6586220" y="1889760"/>
            <a:ext cx="2129155" cy="374650"/>
          </a:xfrm>
          <a:prstGeom prst="rect">
            <a:avLst/>
          </a:prstGeom>
          <a:noFill/>
        </p:spPr>
        <p:txBody>
          <a:bodyPr wrap="square" lIns="170053" tIns="170053" rIns="170053" bIns="0" rtlCol="0" anchor="ctr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Agentic Coding</a:t>
            </a:r>
            <a:endParaRPr lang="en-US" sz="1400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40" name="Text 32"/>
          <p:cNvSpPr/>
          <p:nvPr/>
        </p:nvSpPr>
        <p:spPr>
          <a:xfrm>
            <a:off x="6929382" y="2427089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向け</a:t>
            </a:r>
            <a:r>
              <a:rPr 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endParaRPr lang="en-US" sz="1200" b="1" dirty="0">
              <a:solidFill>
                <a:srgbClr val="00BFA5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41" name="Text 33"/>
          <p:cNvSpPr/>
          <p:nvPr/>
        </p:nvSpPr>
        <p:spPr>
          <a:xfrm>
            <a:off x="6929382" y="2822479"/>
            <a:ext cx="18288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技術チーム、プロの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開発者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43" name="Text 35"/>
          <p:cNvSpPr/>
          <p:nvPr/>
        </p:nvSpPr>
        <p:spPr>
          <a:xfrm>
            <a:off x="6929382" y="3075691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利点</a:t>
            </a:r>
            <a:r>
              <a:rPr 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endParaRPr lang="en-US" sz="1200" b="1" dirty="0">
              <a:solidFill>
                <a:srgbClr val="00BFA5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44" name="Text 36"/>
          <p:cNvSpPr/>
          <p:nvPr/>
        </p:nvSpPr>
        <p:spPr>
          <a:xfrm>
            <a:off x="6929382" y="3413931"/>
            <a:ext cx="1676400" cy="17907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本番レベルのコード品質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46" name="Text 38"/>
          <p:cNvSpPr/>
          <p:nvPr/>
        </p:nvSpPr>
        <p:spPr>
          <a:xfrm>
            <a:off x="6929382" y="3819544"/>
            <a:ext cx="366395" cy="264160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欠点</a:t>
            </a:r>
            <a:r>
              <a:rPr lang="en-US" sz="12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:</a:t>
            </a:r>
            <a:endParaRPr lang="en-US" sz="1200" b="1" dirty="0">
              <a:solidFill>
                <a:srgbClr val="00BFA5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47" name="Text 39"/>
          <p:cNvSpPr/>
          <p:nvPr/>
        </p:nvSpPr>
        <p:spPr>
          <a:xfrm>
            <a:off x="6929382" y="4135558"/>
            <a:ext cx="1197610" cy="53848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まだ試験段階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：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レビュー時間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、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  <a:p>
            <a:pPr marL="0" indent="0" algn="l">
              <a:lnSpc>
                <a:spcPts val="1400"/>
              </a:lnSpc>
              <a:buNone/>
            </a:pPr>
            <a:r>
              <a:rPr lang="en-US" altLang="ja-JP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Token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コスト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高い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91440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How: ソフトウェアエンジニアはどうすべきか？</a:t>
            </a:r>
            <a:endParaRPr lang="en-US" sz="2435" dirty="0"/>
          </a:p>
        </p:txBody>
      </p:sp>
      <p:sp>
        <p:nvSpPr>
          <p:cNvPr id="6" name="Shape 2"/>
          <p:cNvSpPr/>
          <p:nvPr/>
        </p:nvSpPr>
        <p:spPr>
          <a:xfrm>
            <a:off x="642938" y="1319808"/>
            <a:ext cx="7858125" cy="1453753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7" name="Text 3"/>
          <p:cNvSpPr/>
          <p:nvPr/>
        </p:nvSpPr>
        <p:spPr>
          <a:xfrm>
            <a:off x="2347596" y="1605558"/>
            <a:ext cx="4448810" cy="48704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2860" b="1" kern="0" spc="4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躬身入局（</a:t>
            </a:r>
            <a:r>
              <a:rPr lang="en-US" sz="2860" b="1" kern="0" spc="4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AIに飛び込む）</a:t>
            </a:r>
            <a:endParaRPr lang="en-US" sz="2860" dirty="0"/>
          </a:p>
        </p:txBody>
      </p:sp>
      <p:sp>
        <p:nvSpPr>
          <p:cNvPr id="8" name="Text 4"/>
          <p:cNvSpPr/>
          <p:nvPr/>
        </p:nvSpPr>
        <p:spPr>
          <a:xfrm>
            <a:off x="2890838" y="2146697"/>
            <a:ext cx="3362325" cy="328295"/>
          </a:xfrm>
          <a:prstGeom prst="rect">
            <a:avLst/>
          </a:prstGeom>
          <a:noFill/>
        </p:spPr>
        <p:txBody>
          <a:bodyPr wrap="none" lIns="0" tIns="85090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〜 </a:t>
            </a:r>
            <a:r>
              <a:rPr lang="ja-JP" altLang="en-US" sz="1395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待つではなく</a:t>
            </a:r>
            <a:r>
              <a:rPr lang="en-US" sz="1395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、</a:t>
            </a:r>
            <a:r>
              <a:rPr lang="ja-JP" altLang="en-US" sz="1395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直ちに</a:t>
            </a:r>
            <a:r>
              <a:rPr lang="en-US" sz="1395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AIの</a:t>
            </a:r>
            <a:r>
              <a:rPr lang="ja-JP" altLang="en-US" sz="1395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波の</a:t>
            </a:r>
            <a:r>
              <a:rPr lang="en-US" sz="1395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中へ 〜</a:t>
            </a:r>
            <a:endParaRPr lang="en-US" sz="1395" dirty="0"/>
          </a:p>
        </p:txBody>
      </p:sp>
      <p:sp>
        <p:nvSpPr>
          <p:cNvPr id="9" name="Shape 5"/>
          <p:cNvSpPr/>
          <p:nvPr/>
        </p:nvSpPr>
        <p:spPr>
          <a:xfrm>
            <a:off x="642938" y="3059311"/>
            <a:ext cx="3714750" cy="194845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0" name="Shape 6"/>
          <p:cNvSpPr/>
          <p:nvPr/>
        </p:nvSpPr>
        <p:spPr>
          <a:xfrm>
            <a:off x="642938" y="3059311"/>
            <a:ext cx="3714750" cy="71438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11" name="Text 7"/>
          <p:cNvSpPr/>
          <p:nvPr/>
        </p:nvSpPr>
        <p:spPr>
          <a:xfrm>
            <a:off x="642938" y="3059311"/>
            <a:ext cx="3714750" cy="483989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今が最大のチャンス</a:t>
            </a:r>
            <a:endParaRPr lang="en-US" sz="1395" dirty="0"/>
          </a:p>
        </p:txBody>
      </p:sp>
      <p:sp>
        <p:nvSpPr>
          <p:cNvPr id="12" name="Text 8"/>
          <p:cNvSpPr/>
          <p:nvPr/>
        </p:nvSpPr>
        <p:spPr>
          <a:xfrm>
            <a:off x="857250" y="3686175"/>
            <a:ext cx="3286125" cy="4616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ベテランがまだ少ない、</a:t>
            </a: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「今」</a:t>
            </a: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こそ、学び始める絶好のタイミングです。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857250" y="4143375"/>
            <a:ext cx="3286125" cy="357505"/>
          </a:xfrm>
          <a:prstGeom prst="rect">
            <a:avLst/>
          </a:prstGeom>
          <a:noFill/>
        </p:spPr>
        <p:txBody>
          <a:bodyPr wrap="square" lIns="0" tIns="127508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練習が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大事</a:t>
            </a:r>
            <a:endParaRPr lang="ja-JP" alt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4786313" y="3059311"/>
            <a:ext cx="3714750" cy="1948458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5" name="Shape 11"/>
          <p:cNvSpPr/>
          <p:nvPr/>
        </p:nvSpPr>
        <p:spPr>
          <a:xfrm>
            <a:off x="4786313" y="3059311"/>
            <a:ext cx="3714750" cy="71438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16" name="Text 12"/>
          <p:cNvSpPr/>
          <p:nvPr/>
        </p:nvSpPr>
        <p:spPr>
          <a:xfrm>
            <a:off x="4786313" y="3059311"/>
            <a:ext cx="3714750" cy="483989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技術の進化と共に歩む</a:t>
            </a:r>
            <a:endParaRPr lang="en-US" sz="1395" dirty="0"/>
          </a:p>
        </p:txBody>
      </p:sp>
      <p:sp>
        <p:nvSpPr>
          <p:cNvPr id="17" name="Text 13"/>
          <p:cNvSpPr/>
          <p:nvPr/>
        </p:nvSpPr>
        <p:spPr>
          <a:xfrm>
            <a:off x="5000625" y="3686175"/>
            <a:ext cx="3286125" cy="69215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既存</a:t>
            </a:r>
            <a:r>
              <a:rPr lang="en-US" altLang="ja-JP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</a:t>
            </a: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技術を学ぶのは苦労しますが、</a:t>
            </a:r>
            <a:r>
              <a:rPr lang="en-US" sz="1200" b="1" dirty="0">
                <a:solidFill>
                  <a:srgbClr val="6200E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進化の過程</a:t>
            </a: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を追うことで、無理なく最新知識を維持できます。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5000625" y="4371975"/>
            <a:ext cx="3286125" cy="357505"/>
          </a:xfrm>
          <a:prstGeom prst="rect">
            <a:avLst/>
          </a:prstGeom>
          <a:noFill/>
        </p:spPr>
        <p:txBody>
          <a:bodyPr wrap="square" lIns="0" tIns="127508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</a:t>
            </a:r>
            <a:r>
              <a:rPr lang="ja-JP" alt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の基本原理が理解できたら</a:t>
            </a:r>
            <a:r>
              <a:rPr lang="en-US" sz="120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。</a:t>
            </a:r>
            <a:endParaRPr lang="en-US" sz="120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-214312" y="0"/>
            <a:ext cx="9572625" cy="891183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Text 1"/>
          <p:cNvSpPr/>
          <p:nvPr/>
        </p:nvSpPr>
        <p:spPr>
          <a:xfrm>
            <a:off x="214313" y="285750"/>
            <a:ext cx="4338320" cy="4102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近い将来：開発者から管理者</a:t>
            </a:r>
            <a:r>
              <a:rPr lang="ja-JP" altLang="en-US" sz="2435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へ</a:t>
            </a:r>
            <a:endParaRPr lang="ja-JP" altLang="en-US" sz="2435" b="1" dirty="0">
              <a:solidFill>
                <a:srgbClr val="FAFAFA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43255" y="1319530"/>
            <a:ext cx="3375660" cy="189865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7" name="Shape 3"/>
          <p:cNvSpPr/>
          <p:nvPr/>
        </p:nvSpPr>
        <p:spPr>
          <a:xfrm>
            <a:off x="643255" y="1319530"/>
            <a:ext cx="3375660" cy="76200"/>
          </a:xfrm>
          <a:prstGeom prst="rect">
            <a:avLst/>
          </a:prstGeom>
          <a:solidFill>
            <a:srgbClr val="424242"/>
          </a:solidFill>
        </p:spPr>
      </p:sp>
      <p:sp>
        <p:nvSpPr>
          <p:cNvPr id="8" name="Text 4"/>
          <p:cNvSpPr/>
          <p:nvPr/>
        </p:nvSpPr>
        <p:spPr>
          <a:xfrm>
            <a:off x="643255" y="1319530"/>
            <a:ext cx="3375660" cy="497840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ja-JP" alt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これまで</a:t>
            </a: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：</a:t>
            </a:r>
            <a:r>
              <a:rPr lang="ja-JP" alt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自ら開発</a:t>
            </a:r>
            <a:r>
              <a:rPr lang="ja-JP" alt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する</a:t>
            </a:r>
            <a:endParaRPr lang="ja-JP" altLang="en-US" sz="1395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9" name="Text 5"/>
          <p:cNvSpPr/>
          <p:nvPr/>
        </p:nvSpPr>
        <p:spPr>
          <a:xfrm>
            <a:off x="857250" y="2367915"/>
            <a:ext cx="2741295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自分自身の能力（人間チーム）が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競争力</a:t>
            </a:r>
            <a:endParaRPr lang="ja-JP" altLang="en-US" sz="105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6" name="Shape 9"/>
          <p:cNvSpPr/>
          <p:nvPr/>
        </p:nvSpPr>
        <p:spPr>
          <a:xfrm>
            <a:off x="4786313" y="1319808"/>
            <a:ext cx="3714750" cy="1898452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7" name="Shape 10"/>
          <p:cNvSpPr/>
          <p:nvPr/>
        </p:nvSpPr>
        <p:spPr>
          <a:xfrm>
            <a:off x="4786313" y="1319808"/>
            <a:ext cx="3714750" cy="71438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18" name="Text 11"/>
          <p:cNvSpPr/>
          <p:nvPr/>
        </p:nvSpPr>
        <p:spPr>
          <a:xfrm>
            <a:off x="4786313" y="1319808"/>
            <a:ext cx="3714750" cy="497840"/>
          </a:xfrm>
          <a:prstGeom prst="rect">
            <a:avLst/>
          </a:prstGeom>
          <a:noFill/>
        </p:spPr>
        <p:txBody>
          <a:bodyPr wrap="square" lIns="255143" tIns="255143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ja-JP" alt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今後</a:t>
            </a:r>
            <a:r>
              <a:rPr 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：AI</a:t>
            </a:r>
            <a:r>
              <a:rPr lang="ja-JP" alt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を指揮して任務完成</a:t>
            </a:r>
            <a:r>
              <a:rPr lang="ja-JP" altLang="en-US" sz="1395" b="1" dirty="0">
                <a:solidFill>
                  <a:srgbClr val="212121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する</a:t>
            </a:r>
            <a:endParaRPr lang="ja-JP" altLang="en-US" sz="1395" b="1" dirty="0">
              <a:solidFill>
                <a:srgbClr val="212121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sp>
        <p:nvSpPr>
          <p:cNvPr id="19" name="Text 12"/>
          <p:cNvSpPr/>
          <p:nvPr/>
        </p:nvSpPr>
        <p:spPr>
          <a:xfrm>
            <a:off x="5000625" y="1946672"/>
            <a:ext cx="2144395" cy="2305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AIをいかに賢く使いこなすかの勝負</a:t>
            </a:r>
            <a:endParaRPr lang="en-US" sz="105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5" y="2361009"/>
            <a:ext cx="178594" cy="142875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250656" y="2318147"/>
            <a:ext cx="944245" cy="2305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基盤選定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能力</a:t>
            </a:r>
            <a:endParaRPr lang="ja-JP" altLang="en-US" sz="1050" dirty="0">
              <a:solidFill>
                <a:srgbClr val="424242"/>
              </a:solidFill>
              <a:latin typeface="メイリオ" panose="020B0604030504040204" pitchFamily="34" charset="-128"/>
              <a:ea typeface="メイリオ" panose="020B0604030504040204" pitchFamily="34" charset="-122"/>
              <a:cs typeface="メイリオ" panose="020B0604030504040204" pitchFamily="34" charset="-120"/>
            </a:endParaRPr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5" y="2661047"/>
            <a:ext cx="142875" cy="142875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5214938" y="2618184"/>
            <a:ext cx="2726055" cy="2305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Harness:AIを「</a:t>
            </a:r>
            <a:r>
              <a:rPr lang="ja-JP" alt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制御</a:t>
            </a:r>
            <a:r>
              <a:rPr lang="en-US" sz="1050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する」エンジニアリング</a:t>
            </a:r>
            <a:endParaRPr lang="en-US" sz="105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5" y="2961084"/>
            <a:ext cx="107156" cy="142875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5179219" y="2918222"/>
            <a:ext cx="1200150" cy="2305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ja-JP" altLang="en-US" sz="1050" dirty="0"/>
              <a:t>判断能力、指揮</a:t>
            </a:r>
            <a:r>
              <a:rPr lang="ja-JP" altLang="en-US" sz="1050" dirty="0"/>
              <a:t>能力</a:t>
            </a:r>
            <a:endParaRPr lang="ja-JP" altLang="en-US" sz="1050" dirty="0"/>
          </a:p>
        </p:txBody>
      </p:sp>
      <p:sp>
        <p:nvSpPr>
          <p:cNvPr id="26" name="Shape 16"/>
          <p:cNvSpPr/>
          <p:nvPr/>
        </p:nvSpPr>
        <p:spPr>
          <a:xfrm>
            <a:off x="642938" y="3432572"/>
            <a:ext cx="7858125" cy="555427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27" name="Text 17"/>
          <p:cNvSpPr/>
          <p:nvPr/>
        </p:nvSpPr>
        <p:spPr>
          <a:xfrm>
            <a:off x="2438401" y="3575447"/>
            <a:ext cx="4267200" cy="24320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ja-JP" altLang="en-US" sz="1395" b="1" dirty="0">
                <a:solidFill>
                  <a:srgbClr val="FFFFFF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働く立場</a:t>
            </a:r>
            <a:r>
              <a:rPr lang="en-US" sz="1395" b="1" dirty="0">
                <a:solidFill>
                  <a:srgbClr val="FFFFFF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から、</a:t>
            </a:r>
            <a:r>
              <a:rPr lang="ja-JP" altLang="en-US" sz="1395" b="1" dirty="0">
                <a:solidFill>
                  <a:srgbClr val="FFFFFF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デジタル社員をマネジメント</a:t>
            </a:r>
            <a:r>
              <a:rPr lang="en-US" sz="1395" b="1" dirty="0">
                <a:solidFill>
                  <a:srgbClr val="FFFFFF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の</a:t>
            </a:r>
            <a:r>
              <a:rPr lang="ja-JP" altLang="en-US" sz="1395" b="1" dirty="0">
                <a:solidFill>
                  <a:srgbClr val="FFFFFF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立場</a:t>
            </a:r>
            <a:r>
              <a:rPr lang="en-US" sz="1395" b="1" dirty="0">
                <a:solidFill>
                  <a:srgbClr val="FFFFFF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へ</a:t>
            </a:r>
            <a:endParaRPr lang="en-US" sz="1395" dirty="0"/>
          </a:p>
        </p:txBody>
      </p:sp>
      <p:sp>
        <p:nvSpPr>
          <p:cNvPr id="28" name="右矢印 27"/>
          <p:cNvSpPr/>
          <p:nvPr/>
        </p:nvSpPr>
        <p:spPr>
          <a:xfrm>
            <a:off x="4114165" y="1946910"/>
            <a:ext cx="572770" cy="556895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ja-JP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428625" y="656527"/>
            <a:ext cx="8286750" cy="3132144"/>
          </a:xfrm>
          <a:prstGeom prst="rect">
            <a:avLst/>
          </a:prstGeom>
          <a:solidFill>
            <a:srgbClr val="212121"/>
          </a:solidFill>
        </p:spPr>
      </p:sp>
      <p:sp>
        <p:nvSpPr>
          <p:cNvPr id="5" name="Shape 1"/>
          <p:cNvSpPr/>
          <p:nvPr/>
        </p:nvSpPr>
        <p:spPr>
          <a:xfrm>
            <a:off x="8572500" y="656527"/>
            <a:ext cx="142875" cy="3132144"/>
          </a:xfrm>
          <a:prstGeom prst="rect">
            <a:avLst/>
          </a:prstGeom>
          <a:solidFill>
            <a:srgbClr val="00BFA5"/>
          </a:solidFill>
        </p:spPr>
      </p:sp>
      <p:sp>
        <p:nvSpPr>
          <p:cNvPr id="6" name="Shape 2"/>
          <p:cNvSpPr/>
          <p:nvPr/>
        </p:nvSpPr>
        <p:spPr>
          <a:xfrm>
            <a:off x="428625" y="656527"/>
            <a:ext cx="142875" cy="3132144"/>
          </a:xfrm>
          <a:prstGeom prst="rect">
            <a:avLst/>
          </a:prstGeom>
          <a:solidFill>
            <a:srgbClr val="6200EA"/>
          </a:solidFill>
        </p:spPr>
      </p:sp>
      <p:sp>
        <p:nvSpPr>
          <p:cNvPr id="7" name="Text 3"/>
          <p:cNvSpPr/>
          <p:nvPr/>
        </p:nvSpPr>
        <p:spPr>
          <a:xfrm>
            <a:off x="1000125" y="1085152"/>
            <a:ext cx="7143750" cy="16801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4400"/>
              </a:lnSpc>
              <a:buNone/>
            </a:pPr>
            <a:r>
              <a:rPr lang="en-US" sz="2860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AIは脅威ではなく、</a:t>
            </a:r>
            <a:r>
              <a:rPr lang="en-US" sz="2860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2860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あなたの能力を解き放つ</a:t>
            </a:r>
            <a:r>
              <a:rPr lang="en-US" sz="2860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
</a:t>
            </a:r>
            <a:r>
              <a:rPr lang="en-US" sz="2860" b="1" dirty="0">
                <a:solidFill>
                  <a:srgbClr val="FAFAFA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最強のパートナーです。</a:t>
            </a:r>
            <a:endParaRPr lang="en-US" sz="2860" dirty="0"/>
          </a:p>
        </p:txBody>
      </p:sp>
      <p:sp>
        <p:nvSpPr>
          <p:cNvPr id="8" name="Text 4"/>
          <p:cNvSpPr/>
          <p:nvPr/>
        </p:nvSpPr>
        <p:spPr>
          <a:xfrm>
            <a:off x="1000125" y="2765329"/>
            <a:ext cx="7143750" cy="594717"/>
          </a:xfrm>
          <a:prstGeom prst="rect">
            <a:avLst/>
          </a:prstGeom>
          <a:noFill/>
        </p:spPr>
        <p:txBody>
          <a:bodyPr wrap="square" lIns="0" tIns="340233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00BFA5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今すぐAIを「武器」として磨き上げましょう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3139678" y="3788671"/>
            <a:ext cx="2864644" cy="698302"/>
          </a:xfrm>
          <a:prstGeom prst="rect">
            <a:avLst/>
          </a:prstGeom>
          <a:noFill/>
        </p:spPr>
        <p:txBody>
          <a:bodyPr wrap="square" lIns="0" tIns="510286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424242"/>
                </a:solidFill>
                <a:latin typeface="メイリオ" panose="020B0604030504040204" pitchFamily="34" charset="-128"/>
                <a:ea typeface="メイリオ" panose="020B0604030504040204" pitchFamily="34" charset="-122"/>
                <a:cs typeface="メイリオ" panose="020B0604030504040204" pitchFamily="34" charset="-120"/>
              </a:rPr>
              <a:t>ご清聴ありがとうございました</a:t>
            </a:r>
            <a:endParaRPr lang="en-US" sz="1395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MEDIACOVER_FLAG" val="1"/>
  <p:tag name="KSO_WM_UNIT_MEDIACOVER_BTN_STATE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2360</Words>
  <Application>WPS Presentation</Application>
  <PresentationFormat>On-screen Show (16:9)</PresentationFormat>
  <Paragraphs>345</Paragraphs>
  <Slides>17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41" baseType="lpstr">
      <vt:lpstr>Arial</vt:lpstr>
      <vt:lpstr>ＭＳ Ｐゴシック</vt:lpstr>
      <vt:lpstr>Wingdings</vt:lpstr>
      <vt:lpstr>メイリオ</vt:lpstr>
      <vt:lpstr>メイリオ</vt:lpstr>
      <vt:lpstr>メイリオ</vt:lpstr>
      <vt:lpstr>Calibri</vt:lpstr>
      <vt:lpstr>Microsoft YaHei</vt:lpstr>
      <vt:lpstr>ＭＳ Ｐゴシック</vt:lpstr>
      <vt:lpstr>Arial Unicode MS</vt:lpstr>
      <vt:lpstr>SimSun</vt:lpstr>
      <vt:lpstr>游ゴシック</vt:lpstr>
      <vt:lpstr>UD デジタル 教科書体 NP</vt:lpstr>
      <vt:lpstr>Meiryo UI</vt:lpstr>
      <vt:lpstr>DengXian</vt:lpstr>
      <vt:lpstr>Calibri Light</vt:lpstr>
      <vt:lpstr>NSimSun</vt:lpstr>
      <vt:lpstr>SimHei</vt:lpstr>
      <vt:lpstr>游ゴシック Medium</vt:lpstr>
      <vt:lpstr>ＭＳ 明朝</vt:lpstr>
      <vt:lpstr>Yu Gothic UI Semibold</vt:lpstr>
      <vt:lpstr>Yu Gothic UI</vt:lpstr>
      <vt:lpstr>ＭＳ ゴシック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duanz</cp:lastModifiedBy>
  <cp:revision>8</cp:revision>
  <dcterms:created xsi:type="dcterms:W3CDTF">2026-03-27T05:02:00Z</dcterms:created>
  <dcterms:modified xsi:type="dcterms:W3CDTF">2026-03-27T09:19:58Z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00F9E41C546842DFA43514359EFC2DFC_13</vt:lpwstr>
  </property>
  <property fmtid="{D5CDD505-2E9C-101B-9397-08002B2CF9AE}" pid="3" name="KSOProductBuildVer">
    <vt:lpwstr>1041-12.2.0.21546</vt:lpwstr>
  </property>
</Properties>
</file>