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857250"/>
            <a:ext cx="5372100" cy="16458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33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2026年ローカルLLM</a:t>
            </a:r>
            <a:r>
              <a:rPr lang="en-US" sz="33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
</a:t>
            </a:r>
            <a:r>
              <a:rPr lang="en-US" sz="33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デプロイメント</a:t>
            </a:r>
            <a:r>
              <a:rPr lang="en-US" sz="33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
</a:t>
            </a:r>
            <a:r>
              <a:rPr lang="en-US" sz="33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最新技術マップ</a:t>
            </a:r>
            <a:endParaRPr lang="en-US" sz="3300" dirty="0"/>
          </a:p>
        </p:txBody>
      </p:sp>
      <p:sp>
        <p:nvSpPr>
          <p:cNvPr id="4" name="Text 1"/>
          <p:cNvSpPr/>
          <p:nvPr/>
        </p:nvSpPr>
        <p:spPr>
          <a:xfrm>
            <a:off x="571500" y="2988878"/>
            <a:ext cx="5372100" cy="3303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700" dirty="0">
                <a:solidFill>
                  <a:srgbClr val="3182CE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推論エンジニアリングの時代へ</a:t>
            </a:r>
            <a:endParaRPr lang="en-US" sz="17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3646103"/>
            <a:ext cx="125016" cy="14287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96516" y="3605026"/>
            <a:ext cx="701873" cy="20716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718096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2026年5月</a:t>
            </a:r>
            <a:endParaRPr lang="en-US" sz="10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3853272"/>
            <a:ext cx="142875" cy="14287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14375" y="3812195"/>
            <a:ext cx="1318022" cy="2071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718096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次世代推論技術詳解</a:t>
            </a:r>
            <a:endParaRPr lang="en-US" sz="1050" dirty="0"/>
          </a:p>
        </p:txBody>
      </p:sp>
      <p:sp>
        <p:nvSpPr>
          <p:cNvPr id="9" name="Shape 4"/>
          <p:cNvSpPr/>
          <p:nvPr/>
        </p:nvSpPr>
        <p:spPr>
          <a:xfrm>
            <a:off x="5943600" y="0"/>
            <a:ext cx="3200400" cy="5143500"/>
          </a:xfrm>
          <a:prstGeom prst="rect">
            <a:avLst/>
          </a:prstGeom>
          <a:solidFill>
            <a:srgbClr val="F7FAFC"/>
          </a:solidFill>
          <a:ln/>
        </p:spPr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4">
            <a:alphaModFix amt="50000"/>
          </a:blip>
          <a:stretch>
            <a:fillRect/>
          </a:stretch>
        </p:blipFill>
        <p:spPr>
          <a:xfrm>
            <a:off x="6822281" y="3357563"/>
            <a:ext cx="2678906" cy="21431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428625"/>
            <a:ext cx="8572500" cy="5486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245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1. はじめに：推論エンジニアリングの時代</a:t>
            </a:r>
            <a:endParaRPr lang="en-US" sz="2450" dirty="0"/>
          </a:p>
        </p:txBody>
      </p:sp>
      <p:sp>
        <p:nvSpPr>
          <p:cNvPr id="4" name="Text 1"/>
          <p:cNvSpPr/>
          <p:nvPr/>
        </p:nvSpPr>
        <p:spPr>
          <a:xfrm>
            <a:off x="571500" y="1577318"/>
            <a:ext cx="3571875" cy="3200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4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パラダイムシフト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571500" y="2011635"/>
            <a:ext cx="35718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just" indent="0" marL="0">
              <a:lnSpc>
                <a:spcPct val="128000"/>
              </a:lnSpc>
              <a:buNone/>
            </a:pPr>
            <a:r>
              <a:rPr lang="en-US" sz="10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2025年から2026年にかけて、ローカルLLMデプロイメ</a:t>
            </a:r>
            <a:r>
              <a:rPr lang="en-US" sz="10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ントの焦点は、単にモデルが「実行可能であるか」とい</a:t>
            </a:r>
            <a:r>
              <a:rPr lang="en-US" sz="10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う点から、</a:t>
            </a:r>
            <a:r>
              <a:rPr lang="en-US" sz="10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推論効率</a:t>
            </a:r>
            <a:r>
              <a:rPr lang="en-US" sz="10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へと大きくシフトしました。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571500" y="2697435"/>
            <a:ext cx="3571875" cy="1057275"/>
          </a:xfrm>
          <a:prstGeom prst="rect">
            <a:avLst/>
          </a:prstGeom>
          <a:noFill/>
          <a:ln/>
        </p:spPr>
        <p:txBody>
          <a:bodyPr wrap="square" lIns="0" tIns="170053" rIns="0" bIns="0" rtlCol="0" anchor="t">
            <a:spAutoFit/>
          </a:bodyPr>
          <a:lstStyle/>
          <a:p>
            <a:pPr algn="just" indent="0" marL="0">
              <a:lnSpc>
                <a:spcPct val="128000"/>
              </a:lnSpc>
              <a:buNone/>
            </a:pPr>
            <a:r>
              <a:rPr lang="en-US" sz="10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現在、モデル構造、推論フレームワーク、GPUアーキテクチャ、KVキャッシュ、投機的デコード、アテンションカーネルといった要素が深く結合し、その最適化が競争力の源泉となっています。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4572000" y="1577318"/>
            <a:ext cx="4000500" cy="32001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4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主要な評価指標 (KPI)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575572" y="2043782"/>
            <a:ext cx="1181398" cy="297163"/>
          </a:xfrm>
          <a:prstGeom prst="rect">
            <a:avLst/>
          </a:prstGeom>
          <a:solidFill>
            <a:srgbClr val="F7FAFC"/>
          </a:solidFill>
          <a:ln w="9144">
            <a:solidFill>
              <a:srgbClr val="E2E8F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575572" y="2043782"/>
            <a:ext cx="1181398" cy="297163"/>
          </a:xfrm>
          <a:prstGeom prst="rect">
            <a:avLst/>
          </a:prstGeom>
          <a:noFill/>
          <a:ln/>
        </p:spPr>
        <p:txBody>
          <a:bodyPr wrap="square" lIns="127508" tIns="127508" rIns="0" bIns="0" rtlCol="0" anchor="ctr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8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指標</a:t>
            </a:r>
            <a:endParaRPr lang="en-US" sz="800" dirty="0"/>
          </a:p>
        </p:txBody>
      </p:sp>
      <p:sp>
        <p:nvSpPr>
          <p:cNvPr id="10" name="Shape 7"/>
          <p:cNvSpPr/>
          <p:nvPr/>
        </p:nvSpPr>
        <p:spPr>
          <a:xfrm>
            <a:off x="5756970" y="2043782"/>
            <a:ext cx="2811959" cy="297163"/>
          </a:xfrm>
          <a:prstGeom prst="rect">
            <a:avLst/>
          </a:prstGeom>
          <a:solidFill>
            <a:srgbClr val="F7FAFC"/>
          </a:solidFill>
          <a:ln w="9144">
            <a:solidFill>
              <a:srgbClr val="E2E8F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756970" y="2043782"/>
            <a:ext cx="2811959" cy="297163"/>
          </a:xfrm>
          <a:prstGeom prst="rect">
            <a:avLst/>
          </a:prstGeom>
          <a:noFill/>
          <a:ln/>
        </p:spPr>
        <p:txBody>
          <a:bodyPr wrap="square" lIns="127508" tIns="127508" rIns="0" bIns="0" rtlCol="0" anchor="ctr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8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重要性</a:t>
            </a:r>
            <a:endParaRPr lang="en-US" sz="800" dirty="0"/>
          </a:p>
        </p:txBody>
      </p:sp>
      <p:sp>
        <p:nvSpPr>
          <p:cNvPr id="12" name="Text 9"/>
          <p:cNvSpPr/>
          <p:nvPr/>
        </p:nvSpPr>
        <p:spPr>
          <a:xfrm>
            <a:off x="4686300" y="2453460"/>
            <a:ext cx="430411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8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token/s</a:t>
            </a:r>
            <a:endParaRPr lang="en-US" sz="800" dirty="0"/>
          </a:p>
        </p:txBody>
      </p:sp>
      <p:sp>
        <p:nvSpPr>
          <p:cNvPr id="13" name="Text 10"/>
          <p:cNvSpPr/>
          <p:nvPr/>
        </p:nvSpPr>
        <p:spPr>
          <a:xfrm>
            <a:off x="5756970" y="2333802"/>
            <a:ext cx="2811959" cy="297163"/>
          </a:xfrm>
          <a:prstGeom prst="rect">
            <a:avLst/>
          </a:prstGeom>
          <a:noFill/>
          <a:ln/>
        </p:spPr>
        <p:txBody>
          <a:bodyPr wrap="square" lIns="127508" tIns="127508" rIns="0" bIns="0" rtlCol="0" anchor="ctr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生成速度、ユーザー体験の直結指標</a:t>
            </a:r>
            <a:endParaRPr lang="en-US" sz="850" dirty="0"/>
          </a:p>
        </p:txBody>
      </p:sp>
      <p:sp>
        <p:nvSpPr>
          <p:cNvPr id="14" name="Text 11"/>
          <p:cNvSpPr/>
          <p:nvPr/>
        </p:nvSpPr>
        <p:spPr>
          <a:xfrm>
            <a:off x="4686300" y="2750623"/>
            <a:ext cx="450056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8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Latency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5756970" y="2630965"/>
            <a:ext cx="2811959" cy="297163"/>
          </a:xfrm>
          <a:prstGeom prst="rect">
            <a:avLst/>
          </a:prstGeom>
          <a:noFill/>
          <a:ln/>
        </p:spPr>
        <p:txBody>
          <a:bodyPr wrap="square" lIns="127508" tIns="127508" rIns="0" bIns="0" rtlCol="0" anchor="ctr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最初のトークンが出るまでの待ち時間</a:t>
            </a:r>
            <a:endParaRPr lang="en-US" sz="850" dirty="0"/>
          </a:p>
        </p:txBody>
      </p:sp>
      <p:sp>
        <p:nvSpPr>
          <p:cNvPr id="16" name="Text 13"/>
          <p:cNvSpPr/>
          <p:nvPr/>
        </p:nvSpPr>
        <p:spPr>
          <a:xfrm>
            <a:off x="4686300" y="3047786"/>
            <a:ext cx="587573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8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GPU利用率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5756970" y="2928128"/>
            <a:ext cx="2811959" cy="297163"/>
          </a:xfrm>
          <a:prstGeom prst="rect">
            <a:avLst/>
          </a:prstGeom>
          <a:noFill/>
          <a:ln/>
        </p:spPr>
        <p:txBody>
          <a:bodyPr wrap="square" lIns="127508" tIns="127508" rIns="0" bIns="0" rtlCol="0" anchor="ctr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ハードウェアリソースの投資対効果</a:t>
            </a:r>
            <a:endParaRPr lang="en-US" sz="850" dirty="0"/>
          </a:p>
        </p:txBody>
      </p:sp>
      <p:sp>
        <p:nvSpPr>
          <p:cNvPr id="18" name="Text 15"/>
          <p:cNvSpPr/>
          <p:nvPr/>
        </p:nvSpPr>
        <p:spPr>
          <a:xfrm>
            <a:off x="4686300" y="3344949"/>
            <a:ext cx="750094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8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KV Cache効率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5756970" y="3225292"/>
            <a:ext cx="2811959" cy="297163"/>
          </a:xfrm>
          <a:prstGeom prst="rect">
            <a:avLst/>
          </a:prstGeom>
          <a:noFill/>
          <a:ln/>
        </p:spPr>
        <p:txBody>
          <a:bodyPr wrap="square" lIns="127508" tIns="127508" rIns="0" bIns="0" rtlCol="0" anchor="ctr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長文コンテキスト処理の安定性</a:t>
            </a:r>
            <a:endParaRPr lang="en-US" sz="850" dirty="0"/>
          </a:p>
        </p:txBody>
      </p:sp>
      <p:sp>
        <p:nvSpPr>
          <p:cNvPr id="20" name="Text 17"/>
          <p:cNvSpPr/>
          <p:nvPr/>
        </p:nvSpPr>
        <p:spPr>
          <a:xfrm>
            <a:off x="4686300" y="3642113"/>
            <a:ext cx="342900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8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承認率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5756970" y="3522455"/>
            <a:ext cx="2811959" cy="297163"/>
          </a:xfrm>
          <a:prstGeom prst="rect">
            <a:avLst/>
          </a:prstGeom>
          <a:noFill/>
          <a:ln/>
        </p:spPr>
        <p:txBody>
          <a:bodyPr wrap="square" lIns="127508" tIns="127508" rIns="0" bIns="0" rtlCol="0" anchor="ctr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投機的デコードの成功率と加速効率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428625"/>
            <a:ext cx="8572500" cy="44003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25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2. ローカルデプロイメント・フレームワークの階層構造</a:t>
            </a:r>
            <a:endParaRPr lang="en-US" sz="2250" dirty="0"/>
          </a:p>
        </p:txBody>
      </p:sp>
      <p:sp>
        <p:nvSpPr>
          <p:cNvPr id="4" name="Shape 1"/>
          <p:cNvSpPr/>
          <p:nvPr/>
        </p:nvSpPr>
        <p:spPr>
          <a:xfrm>
            <a:off x="432197" y="1257998"/>
            <a:ext cx="1428750" cy="292894"/>
          </a:xfrm>
          <a:prstGeom prst="rect">
            <a:avLst/>
          </a:prstGeom>
          <a:solidFill>
            <a:srgbClr val="F7FAFC"/>
          </a:solidFill>
          <a:ln w="9144">
            <a:solidFill>
              <a:srgbClr val="E2E8F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32197" y="1257998"/>
            <a:ext cx="1428750" cy="292894"/>
          </a:xfrm>
          <a:prstGeom prst="rect">
            <a:avLst/>
          </a:prstGeom>
          <a:noFill/>
          <a:ln/>
        </p:spPr>
        <p:txBody>
          <a:bodyPr wrap="none" lIns="102108" tIns="102108" rIns="102108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フレームワーク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1860947" y="1257998"/>
            <a:ext cx="2000250" cy="292894"/>
          </a:xfrm>
          <a:prstGeom prst="rect">
            <a:avLst/>
          </a:prstGeom>
          <a:solidFill>
            <a:srgbClr val="F7FAFC"/>
          </a:solidFill>
          <a:ln w="9144">
            <a:solidFill>
              <a:srgbClr val="E2E8F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860947" y="1257998"/>
            <a:ext cx="2000250" cy="292894"/>
          </a:xfrm>
          <a:prstGeom prst="rect">
            <a:avLst/>
          </a:prstGeom>
          <a:noFill/>
          <a:ln/>
        </p:spPr>
        <p:txBody>
          <a:bodyPr wrap="none" lIns="102108" tIns="102108" rIns="102108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本質 / 役割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3861197" y="1257998"/>
            <a:ext cx="2850356" cy="292894"/>
          </a:xfrm>
          <a:prstGeom prst="rect">
            <a:avLst/>
          </a:prstGeom>
          <a:solidFill>
            <a:srgbClr val="F7FAFC"/>
          </a:solidFill>
          <a:ln w="9144">
            <a:solidFill>
              <a:srgbClr val="E2E8F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861197" y="1257998"/>
            <a:ext cx="2850356" cy="292894"/>
          </a:xfrm>
          <a:prstGeom prst="rect">
            <a:avLst/>
          </a:prstGeom>
          <a:noFill/>
          <a:ln/>
        </p:spPr>
        <p:txBody>
          <a:bodyPr wrap="none" lIns="102108" tIns="102108" rIns="102108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主要機能 / 特徴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711553" y="1257998"/>
            <a:ext cx="2000250" cy="292894"/>
          </a:xfrm>
          <a:prstGeom prst="rect">
            <a:avLst/>
          </a:prstGeom>
          <a:solidFill>
            <a:srgbClr val="F7FAFC"/>
          </a:solidFill>
          <a:ln w="9144">
            <a:solidFill>
              <a:srgbClr val="E2E8F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711553" y="1257998"/>
            <a:ext cx="2000250" cy="292894"/>
          </a:xfrm>
          <a:prstGeom prst="rect">
            <a:avLst/>
          </a:prstGeom>
          <a:noFill/>
          <a:ln/>
        </p:spPr>
        <p:txBody>
          <a:bodyPr wrap="none" lIns="102108" tIns="102108" rIns="102108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0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適したシナリオ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521494" y="1633045"/>
            <a:ext cx="1250156" cy="2200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Ollama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1950244" y="1629473"/>
            <a:ext cx="1794867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LLM用ランタイムプラットフォーム</a:t>
            </a:r>
            <a:endParaRPr lang="en-US" sz="850" dirty="0"/>
          </a:p>
        </p:txBody>
      </p:sp>
      <p:sp>
        <p:nvSpPr>
          <p:cNvPr id="14" name="Text 11"/>
          <p:cNvSpPr/>
          <p:nvPr/>
        </p:nvSpPr>
        <p:spPr>
          <a:xfrm>
            <a:off x="1950244" y="1789481"/>
            <a:ext cx="753666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(LLM版Docker)</a:t>
            </a:r>
            <a:endParaRPr lang="en-US" sz="850" dirty="0"/>
          </a:p>
        </p:txBody>
      </p:sp>
      <p:sp>
        <p:nvSpPr>
          <p:cNvPr id="15" name="Text 12"/>
          <p:cNvSpPr/>
          <p:nvPr/>
        </p:nvSpPr>
        <p:spPr>
          <a:xfrm>
            <a:off x="3950494" y="1629473"/>
            <a:ext cx="1201936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・モデル管理 (pull/run)</a:t>
            </a:r>
            <a:endParaRPr lang="en-US" sz="850" dirty="0"/>
          </a:p>
        </p:txBody>
      </p:sp>
      <p:sp>
        <p:nvSpPr>
          <p:cNvPr id="16" name="Text 13"/>
          <p:cNvSpPr/>
          <p:nvPr/>
        </p:nvSpPr>
        <p:spPr>
          <a:xfrm>
            <a:off x="3950494" y="1789481"/>
            <a:ext cx="2037755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・GGUFエコシステム (llama.cppベース)</a:t>
            </a:r>
            <a:endParaRPr lang="en-US" sz="850" dirty="0"/>
          </a:p>
        </p:txBody>
      </p:sp>
      <p:sp>
        <p:nvSpPr>
          <p:cNvPr id="17" name="Text 14"/>
          <p:cNvSpPr/>
          <p:nvPr/>
        </p:nvSpPr>
        <p:spPr>
          <a:xfrm>
            <a:off x="3950494" y="1949490"/>
            <a:ext cx="2282428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・OpenAI API互換、マルチプラットフォーム</a:t>
            </a:r>
            <a:endParaRPr lang="en-US" sz="850" dirty="0"/>
          </a:p>
        </p:txBody>
      </p:sp>
      <p:sp>
        <p:nvSpPr>
          <p:cNvPr id="18" name="Text 15"/>
          <p:cNvSpPr/>
          <p:nvPr/>
        </p:nvSpPr>
        <p:spPr>
          <a:xfrm>
            <a:off x="6711553" y="1543748"/>
            <a:ext cx="2000250" cy="572895"/>
          </a:xfrm>
          <a:prstGeom prst="rect">
            <a:avLst/>
          </a:prstGeom>
          <a:noFill/>
          <a:ln/>
        </p:spPr>
        <p:txBody>
          <a:bodyPr wrap="square" lIns="102108" tIns="102108" rIns="102108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個人開発、Macローカル環境、企業PoC。高並列処理には非推奨。</a:t>
            </a:r>
            <a:endParaRPr lang="en-US" sz="850" dirty="0"/>
          </a:p>
        </p:txBody>
      </p:sp>
      <p:sp>
        <p:nvSpPr>
          <p:cNvPr id="19" name="Text 16"/>
          <p:cNvSpPr/>
          <p:nvPr/>
        </p:nvSpPr>
        <p:spPr>
          <a:xfrm>
            <a:off x="521494" y="2205940"/>
            <a:ext cx="1250156" cy="2200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llama.cpp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1860947" y="2116643"/>
            <a:ext cx="2000250" cy="572895"/>
          </a:xfrm>
          <a:prstGeom prst="rect">
            <a:avLst/>
          </a:prstGeom>
          <a:noFill/>
          <a:ln/>
        </p:spPr>
        <p:txBody>
          <a:bodyPr wrap="square" lIns="102108" tIns="102108" rIns="102108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エッジ推論インフラストラクチャ</a:t>
            </a:r>
            <a:endParaRPr lang="en-US" sz="850" dirty="0"/>
          </a:p>
        </p:txBody>
      </p:sp>
      <p:sp>
        <p:nvSpPr>
          <p:cNvPr id="21" name="Text 18"/>
          <p:cNvSpPr/>
          <p:nvPr/>
        </p:nvSpPr>
        <p:spPr>
          <a:xfrm>
            <a:off x="3950494" y="2202368"/>
            <a:ext cx="114300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・</a:t>
            </a:r>
            <a:endParaRPr lang="en-US" sz="850" dirty="0"/>
          </a:p>
        </p:txBody>
      </p:sp>
      <p:sp>
        <p:nvSpPr>
          <p:cNvPr id="22" name="Text 19"/>
          <p:cNvSpPr/>
          <p:nvPr/>
        </p:nvSpPr>
        <p:spPr>
          <a:xfrm>
            <a:off x="4064794" y="2202368"/>
            <a:ext cx="1371600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極めて高いメモリ制御能力</a:t>
            </a:r>
            <a:endParaRPr lang="en-US" sz="800" dirty="0"/>
          </a:p>
        </p:txBody>
      </p:sp>
      <p:sp>
        <p:nvSpPr>
          <p:cNvPr id="23" name="Text 20"/>
          <p:cNvSpPr/>
          <p:nvPr/>
        </p:nvSpPr>
        <p:spPr>
          <a:xfrm>
            <a:off x="3950494" y="2362377"/>
            <a:ext cx="1948458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・CUDA/Metal/Vulkan/ROCmサポート</a:t>
            </a:r>
            <a:endParaRPr lang="en-US" sz="850" dirty="0"/>
          </a:p>
        </p:txBody>
      </p:sp>
      <p:sp>
        <p:nvSpPr>
          <p:cNvPr id="24" name="Text 21"/>
          <p:cNvSpPr/>
          <p:nvPr/>
        </p:nvSpPr>
        <p:spPr>
          <a:xfrm>
            <a:off x="3950494" y="2522386"/>
            <a:ext cx="1855589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・MTP/投機的デコード/GGUF標準化</a:t>
            </a:r>
            <a:endParaRPr lang="en-US" sz="850" dirty="0"/>
          </a:p>
        </p:txBody>
      </p:sp>
      <p:sp>
        <p:nvSpPr>
          <p:cNvPr id="25" name="Text 22"/>
          <p:cNvSpPr/>
          <p:nvPr/>
        </p:nvSpPr>
        <p:spPr>
          <a:xfrm>
            <a:off x="6711553" y="2116643"/>
            <a:ext cx="2000250" cy="572895"/>
          </a:xfrm>
          <a:prstGeom prst="rect">
            <a:avLst/>
          </a:prstGeom>
          <a:noFill/>
          <a:ln/>
        </p:spPr>
        <p:txBody>
          <a:bodyPr wrap="square" lIns="102108" tIns="102108" rIns="102108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エッジデバイス、メモリ制約のある環境、CPU/GPUハイブリッド推論。</a:t>
            </a:r>
            <a:endParaRPr lang="en-US" sz="850" dirty="0"/>
          </a:p>
        </p:txBody>
      </p:sp>
      <p:sp>
        <p:nvSpPr>
          <p:cNvPr id="26" name="Text 23"/>
          <p:cNvSpPr/>
          <p:nvPr/>
        </p:nvSpPr>
        <p:spPr>
          <a:xfrm>
            <a:off x="521494" y="2778835"/>
            <a:ext cx="1250156" cy="2200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vLLM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1860947" y="2689538"/>
            <a:ext cx="2000250" cy="572895"/>
          </a:xfrm>
          <a:prstGeom prst="rect">
            <a:avLst/>
          </a:prstGeom>
          <a:noFill/>
          <a:ln/>
        </p:spPr>
        <p:txBody>
          <a:bodyPr wrap="square" lIns="102108" tIns="102108" rIns="102108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エンタープライズ推論の標準</a:t>
            </a:r>
            <a:endParaRPr lang="en-US" sz="850" dirty="0"/>
          </a:p>
        </p:txBody>
      </p:sp>
      <p:sp>
        <p:nvSpPr>
          <p:cNvPr id="28" name="Text 25"/>
          <p:cNvSpPr/>
          <p:nvPr/>
        </p:nvSpPr>
        <p:spPr>
          <a:xfrm>
            <a:off x="3950494" y="2775263"/>
            <a:ext cx="114300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・</a:t>
            </a:r>
            <a:endParaRPr lang="en-US" sz="850" dirty="0"/>
          </a:p>
        </p:txBody>
      </p:sp>
      <p:sp>
        <p:nvSpPr>
          <p:cNvPr id="29" name="Text 26"/>
          <p:cNvSpPr/>
          <p:nvPr/>
        </p:nvSpPr>
        <p:spPr>
          <a:xfrm>
            <a:off x="4064794" y="2775263"/>
            <a:ext cx="887611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PagedAttention</a:t>
            </a:r>
            <a:endParaRPr lang="en-US" sz="800" dirty="0"/>
          </a:p>
        </p:txBody>
      </p:sp>
      <p:sp>
        <p:nvSpPr>
          <p:cNvPr id="30" name="Text 27"/>
          <p:cNvSpPr/>
          <p:nvPr/>
        </p:nvSpPr>
        <p:spPr>
          <a:xfrm>
            <a:off x="4952405" y="2775263"/>
            <a:ext cx="725091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によるKV管理</a:t>
            </a:r>
            <a:endParaRPr lang="en-US" sz="850" dirty="0"/>
          </a:p>
        </p:txBody>
      </p:sp>
      <p:sp>
        <p:nvSpPr>
          <p:cNvPr id="31" name="Text 28"/>
          <p:cNvSpPr/>
          <p:nvPr/>
        </p:nvSpPr>
        <p:spPr>
          <a:xfrm>
            <a:off x="3950494" y="2935272"/>
            <a:ext cx="1941314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・Continuous Batching、Prefix Cache</a:t>
            </a:r>
            <a:endParaRPr lang="en-US" sz="850" dirty="0"/>
          </a:p>
        </p:txBody>
      </p:sp>
      <p:sp>
        <p:nvSpPr>
          <p:cNvPr id="32" name="Text 29"/>
          <p:cNvSpPr/>
          <p:nvPr/>
        </p:nvSpPr>
        <p:spPr>
          <a:xfrm>
            <a:off x="3950494" y="3095281"/>
            <a:ext cx="2078831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・投機的デコード (EAGLE, Medusa, MTP)</a:t>
            </a:r>
            <a:endParaRPr lang="en-US" sz="850" dirty="0"/>
          </a:p>
        </p:txBody>
      </p:sp>
      <p:sp>
        <p:nvSpPr>
          <p:cNvPr id="33" name="Text 30"/>
          <p:cNvSpPr/>
          <p:nvPr/>
        </p:nvSpPr>
        <p:spPr>
          <a:xfrm>
            <a:off x="6711553" y="2689538"/>
            <a:ext cx="2000250" cy="572895"/>
          </a:xfrm>
          <a:prstGeom prst="rect">
            <a:avLst/>
          </a:prstGeom>
          <a:noFill/>
          <a:ln/>
        </p:spPr>
        <p:txBody>
          <a:bodyPr wrap="square" lIns="102108" tIns="102108" rIns="102108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エンタープライズAPIサービス、高スループット、RAGシステム。</a:t>
            </a:r>
            <a:endParaRPr lang="en-US" sz="850" dirty="0"/>
          </a:p>
        </p:txBody>
      </p:sp>
      <p:sp>
        <p:nvSpPr>
          <p:cNvPr id="34" name="Text 31"/>
          <p:cNvSpPr/>
          <p:nvPr/>
        </p:nvSpPr>
        <p:spPr>
          <a:xfrm>
            <a:off x="521494" y="3351730"/>
            <a:ext cx="1250156" cy="22000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1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SGLang</a:t>
            </a:r>
            <a:endParaRPr lang="en-US" sz="1100" dirty="0"/>
          </a:p>
        </p:txBody>
      </p:sp>
      <p:sp>
        <p:nvSpPr>
          <p:cNvPr id="35" name="Text 32"/>
          <p:cNvSpPr/>
          <p:nvPr/>
        </p:nvSpPr>
        <p:spPr>
          <a:xfrm>
            <a:off x="1860947" y="3262433"/>
            <a:ext cx="2000250" cy="572895"/>
          </a:xfrm>
          <a:prstGeom prst="rect">
            <a:avLst/>
          </a:prstGeom>
          <a:noFill/>
          <a:ln/>
        </p:spPr>
        <p:txBody>
          <a:bodyPr wrap="square" lIns="102108" tIns="102108" rIns="102108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プログラム可能な推論エンジン</a:t>
            </a:r>
            <a:endParaRPr lang="en-US" sz="850" dirty="0"/>
          </a:p>
        </p:txBody>
      </p:sp>
      <p:sp>
        <p:nvSpPr>
          <p:cNvPr id="36" name="Text 33"/>
          <p:cNvSpPr/>
          <p:nvPr/>
        </p:nvSpPr>
        <p:spPr>
          <a:xfrm>
            <a:off x="3950494" y="3348158"/>
            <a:ext cx="2353866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・Agent、ワークフロー、構造化出力に最適化</a:t>
            </a:r>
            <a:endParaRPr lang="en-US" sz="850" dirty="0"/>
          </a:p>
        </p:txBody>
      </p:sp>
      <p:sp>
        <p:nvSpPr>
          <p:cNvPr id="37" name="Text 34"/>
          <p:cNvSpPr/>
          <p:nvPr/>
        </p:nvSpPr>
        <p:spPr>
          <a:xfrm>
            <a:off x="3950494" y="3508167"/>
            <a:ext cx="2155627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・プログラム可能な推論インターフェース</a:t>
            </a:r>
            <a:endParaRPr lang="en-US" sz="850" dirty="0"/>
          </a:p>
        </p:txBody>
      </p:sp>
      <p:sp>
        <p:nvSpPr>
          <p:cNvPr id="38" name="Text 35"/>
          <p:cNvSpPr/>
          <p:nvPr/>
        </p:nvSpPr>
        <p:spPr>
          <a:xfrm>
            <a:off x="3950494" y="3668176"/>
            <a:ext cx="1405533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・vLLMからの移行トレンド</a:t>
            </a:r>
            <a:endParaRPr lang="en-US" sz="850" dirty="0"/>
          </a:p>
        </p:txBody>
      </p:sp>
      <p:sp>
        <p:nvSpPr>
          <p:cNvPr id="39" name="Text 36"/>
          <p:cNvSpPr/>
          <p:nvPr/>
        </p:nvSpPr>
        <p:spPr>
          <a:xfrm>
            <a:off x="6711553" y="3262433"/>
            <a:ext cx="2000250" cy="572895"/>
          </a:xfrm>
          <a:prstGeom prst="rect">
            <a:avLst/>
          </a:prstGeom>
          <a:noFill/>
          <a:ln/>
        </p:spPr>
        <p:txBody>
          <a:bodyPr wrap="square" lIns="102108" tIns="102108" rIns="102108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複雑なAgentシステム、構造化データ出力、高度な推論ワークフロー。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428625"/>
            <a:ext cx="8572500" cy="5029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225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3. 推論加速の核心：投機的デコード</a:t>
            </a:r>
            <a:endParaRPr lang="en-US" sz="2250" dirty="0"/>
          </a:p>
        </p:txBody>
      </p:sp>
      <p:sp>
        <p:nvSpPr>
          <p:cNvPr id="4" name="Text 1"/>
          <p:cNvSpPr/>
          <p:nvPr/>
        </p:nvSpPr>
        <p:spPr>
          <a:xfrm>
            <a:off x="571500" y="1388734"/>
            <a:ext cx="3714750" cy="2743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200" b="1" spc="1" kern="0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従来の課題 (BOTTLENECK)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800100" y="2034518"/>
            <a:ext cx="3257550" cy="25145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1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自己回帰型 (Autoregressive) の限界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800100" y="2393128"/>
            <a:ext cx="3257550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LLMは本質的に「一度に1トークン」しか生成できません。これが推論速度の物理的限界を生んでいます。</a:t>
            </a:r>
            <a:endParaRPr lang="en-US" sz="9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" y="2947439"/>
            <a:ext cx="171450" cy="20002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078706" y="2947439"/>
            <a:ext cx="2978944" cy="6171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9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メモリ帯域の壁：</a:t>
            </a: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GPUの計算能力に対し、HBM（高</a:t>
            </a: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帯域メモリ）からのデータ読み込み待ち時間が支配</a:t>
            </a: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的になります。</a:t>
            </a:r>
            <a:endParaRPr lang="en-US" sz="9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" y="3850342"/>
            <a:ext cx="128588" cy="20002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035844" y="3850342"/>
            <a:ext cx="3021806" cy="6171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9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低いGPU利用率：</a:t>
            </a: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1トークン生成ごとにモデル全体</a:t>
            </a: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をロードするため、演算ユニットが遊んでしまいま</a:t>
            </a: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す。</a:t>
            </a:r>
            <a:endParaRPr lang="en-US" sz="900" dirty="0"/>
          </a:p>
        </p:txBody>
      </p:sp>
      <p:sp>
        <p:nvSpPr>
          <p:cNvPr id="11" name="Text 6"/>
          <p:cNvSpPr/>
          <p:nvPr/>
        </p:nvSpPr>
        <p:spPr>
          <a:xfrm>
            <a:off x="4857750" y="1388734"/>
            <a:ext cx="3714750" cy="2743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200" b="1" spc="1" kern="0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解決策 (SPECULATIVE DECODING)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5086350" y="2034518"/>
            <a:ext cx="3257550" cy="25145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1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「予測」と「一括検証」のパラダイム</a:t>
            </a:r>
            <a:endParaRPr lang="en-US" sz="1100" dirty="0"/>
          </a:p>
        </p:txBody>
      </p:sp>
      <p:sp>
        <p:nvSpPr>
          <p:cNvPr id="13" name="Text 8"/>
          <p:cNvSpPr/>
          <p:nvPr/>
        </p:nvSpPr>
        <p:spPr>
          <a:xfrm>
            <a:off x="5086350" y="2393128"/>
            <a:ext cx="3257550" cy="6171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将来のトークンをあらかじめ「推測」し、メインモデルでまとめて検証することで、メモリ読み込み回数を削減します。</a:t>
            </a:r>
            <a:endParaRPr lang="en-US" sz="95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6350" y="3153156"/>
            <a:ext cx="128588" cy="200025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5322094" y="3153156"/>
            <a:ext cx="3021806" cy="4114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9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ドラフト生成：</a:t>
            </a: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軽量な手法で将来のNトークンを高</a:t>
            </a: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速に予測（ドラフト）します。</a:t>
            </a:r>
            <a:endParaRPr lang="en-US" sz="90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6350" y="3850342"/>
            <a:ext cx="171450" cy="200025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5364956" y="3850342"/>
            <a:ext cx="2978944" cy="6171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9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並列検証：</a:t>
            </a: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ターゲットモデル（メイン）が、ドラフ</a:t>
            </a: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トされた全トークンを1回のパスで並列検証しま</a:t>
            </a: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す。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428625"/>
            <a:ext cx="8572500" cy="44003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25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4. 投機的デコードの技術進化系統</a:t>
            </a:r>
            <a:endParaRPr lang="en-US" sz="2250" dirty="0"/>
          </a:p>
        </p:txBody>
      </p:sp>
      <p:sp>
        <p:nvSpPr>
          <p:cNvPr id="4" name="Text 1"/>
          <p:cNvSpPr/>
          <p:nvPr/>
        </p:nvSpPr>
        <p:spPr>
          <a:xfrm>
            <a:off x="721519" y="1404445"/>
            <a:ext cx="3593306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9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第1世代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721519" y="1641611"/>
            <a:ext cx="3593306" cy="24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2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Draft Model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21519" y="1967350"/>
            <a:ext cx="3593306" cy="3200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小規模なドラフトモデルで予測し、ターゲットモデルで検証する古典的アプローチ。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721519" y="2358805"/>
            <a:ext cx="3593306" cy="160009"/>
          </a:xfrm>
          <a:prstGeom prst="rect">
            <a:avLst/>
          </a:prstGeom>
          <a:noFill/>
          <a:ln/>
        </p:spPr>
        <p:txBody>
          <a:bodyPr wrap="none" lIns="127508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課題：ドラフト生成自体が自己回帰型で遅い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721519" y="2561676"/>
            <a:ext cx="3593306" cy="160009"/>
          </a:xfrm>
          <a:prstGeom prst="rect">
            <a:avLst/>
          </a:prstGeom>
          <a:noFill/>
          <a:ln/>
        </p:spPr>
        <p:txBody>
          <a:bodyPr wrap="none" lIns="127508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構造：独立した2つのモデルが必要</a:t>
            </a:r>
            <a:endParaRPr lang="en-US" sz="850" dirty="0"/>
          </a:p>
        </p:txBody>
      </p:sp>
      <p:sp>
        <p:nvSpPr>
          <p:cNvPr id="9" name="Text 6"/>
          <p:cNvSpPr/>
          <p:nvPr/>
        </p:nvSpPr>
        <p:spPr>
          <a:xfrm>
            <a:off x="721519" y="2401667"/>
            <a:ext cx="71438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500" dirty="0">
                <a:solidFill>
                  <a:srgbClr val="3182CE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■</a:t>
            </a:r>
            <a:endParaRPr lang="en-US" sz="500" dirty="0"/>
          </a:p>
        </p:txBody>
      </p:sp>
      <p:sp>
        <p:nvSpPr>
          <p:cNvPr id="10" name="Text 7"/>
          <p:cNvSpPr/>
          <p:nvPr/>
        </p:nvSpPr>
        <p:spPr>
          <a:xfrm>
            <a:off x="721519" y="2604539"/>
            <a:ext cx="71438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500" dirty="0">
                <a:solidFill>
                  <a:srgbClr val="3182CE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■</a:t>
            </a:r>
            <a:endParaRPr lang="en-US" sz="500" dirty="0"/>
          </a:p>
        </p:txBody>
      </p:sp>
      <p:sp>
        <p:nvSpPr>
          <p:cNvPr id="11" name="Text 8"/>
          <p:cNvSpPr/>
          <p:nvPr/>
        </p:nvSpPr>
        <p:spPr>
          <a:xfrm>
            <a:off x="4829175" y="1404445"/>
            <a:ext cx="3593306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9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第2世代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4829175" y="1641611"/>
            <a:ext cx="3593306" cy="24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2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Medusa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4829175" y="1967350"/>
            <a:ext cx="3593306" cy="3200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メインモデルに複数のデコードヘッドを追加し、将来トークンを同時予測。</a:t>
            </a:r>
            <a:endParaRPr lang="en-US" sz="850" dirty="0"/>
          </a:p>
        </p:txBody>
      </p:sp>
      <p:sp>
        <p:nvSpPr>
          <p:cNvPr id="14" name="Text 11"/>
          <p:cNvSpPr/>
          <p:nvPr/>
        </p:nvSpPr>
        <p:spPr>
          <a:xfrm>
            <a:off x="4829175" y="2358805"/>
            <a:ext cx="3593306" cy="160009"/>
          </a:xfrm>
          <a:prstGeom prst="rect">
            <a:avLst/>
          </a:prstGeom>
          <a:noFill/>
          <a:ln/>
        </p:spPr>
        <p:txBody>
          <a:bodyPr wrap="none" lIns="127508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利点：ドラフトモデル不要、KVキャッシュ共有</a:t>
            </a:r>
            <a:endParaRPr lang="en-US" sz="850" dirty="0"/>
          </a:p>
        </p:txBody>
      </p:sp>
      <p:sp>
        <p:nvSpPr>
          <p:cNvPr id="15" name="Text 12"/>
          <p:cNvSpPr/>
          <p:nvPr/>
        </p:nvSpPr>
        <p:spPr>
          <a:xfrm>
            <a:off x="4829175" y="2561676"/>
            <a:ext cx="3593306" cy="160009"/>
          </a:xfrm>
          <a:prstGeom prst="rect">
            <a:avLst/>
          </a:prstGeom>
          <a:noFill/>
          <a:ln/>
        </p:spPr>
        <p:txBody>
          <a:bodyPr wrap="none" lIns="127508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課題：予測が遠くなるほど承認率が低下</a:t>
            </a:r>
            <a:endParaRPr lang="en-US" sz="850" dirty="0"/>
          </a:p>
        </p:txBody>
      </p:sp>
      <p:sp>
        <p:nvSpPr>
          <p:cNvPr id="16" name="Text 13"/>
          <p:cNvSpPr/>
          <p:nvPr/>
        </p:nvSpPr>
        <p:spPr>
          <a:xfrm>
            <a:off x="4829175" y="2401667"/>
            <a:ext cx="71438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500" dirty="0">
                <a:solidFill>
                  <a:srgbClr val="3182CE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■</a:t>
            </a:r>
            <a:endParaRPr lang="en-US" sz="500" dirty="0"/>
          </a:p>
        </p:txBody>
      </p:sp>
      <p:sp>
        <p:nvSpPr>
          <p:cNvPr id="17" name="Text 14"/>
          <p:cNvSpPr/>
          <p:nvPr/>
        </p:nvSpPr>
        <p:spPr>
          <a:xfrm>
            <a:off x="4829175" y="2604539"/>
            <a:ext cx="71438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500" dirty="0">
                <a:solidFill>
                  <a:srgbClr val="3182CE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■</a:t>
            </a:r>
            <a:endParaRPr lang="en-US" sz="500" dirty="0"/>
          </a:p>
        </p:txBody>
      </p:sp>
      <p:sp>
        <p:nvSpPr>
          <p:cNvPr id="18" name="Text 15"/>
          <p:cNvSpPr/>
          <p:nvPr/>
        </p:nvSpPr>
        <p:spPr>
          <a:xfrm>
            <a:off x="721519" y="3333257"/>
            <a:ext cx="3593306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9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第3世代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721519" y="3570424"/>
            <a:ext cx="3593306" cy="24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2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EAGLE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721519" y="3896162"/>
            <a:ext cx="3593306" cy="1600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トークンではなく</a:t>
            </a:r>
            <a:r>
              <a:rPr lang="en-US" sz="8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Hidden States</a:t>
            </a: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を予測する画期的手法。</a:t>
            </a:r>
            <a:endParaRPr lang="en-US" sz="850" dirty="0"/>
          </a:p>
        </p:txBody>
      </p:sp>
      <p:sp>
        <p:nvSpPr>
          <p:cNvPr id="21" name="Text 18"/>
          <p:cNvSpPr/>
          <p:nvPr/>
        </p:nvSpPr>
        <p:spPr>
          <a:xfrm>
            <a:off x="721519" y="4127609"/>
            <a:ext cx="3593306" cy="160009"/>
          </a:xfrm>
          <a:prstGeom prst="rect">
            <a:avLst/>
          </a:prstGeom>
          <a:noFill/>
          <a:ln/>
        </p:spPr>
        <p:txBody>
          <a:bodyPr wrap="none" lIns="127508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利点：承認率が大幅向上、vLLMの重点方向</a:t>
            </a:r>
            <a:endParaRPr lang="en-US" sz="850" dirty="0"/>
          </a:p>
        </p:txBody>
      </p:sp>
      <p:sp>
        <p:nvSpPr>
          <p:cNvPr id="22" name="Text 19"/>
          <p:cNvSpPr/>
          <p:nvPr/>
        </p:nvSpPr>
        <p:spPr>
          <a:xfrm>
            <a:off x="721519" y="4330480"/>
            <a:ext cx="3593306" cy="160009"/>
          </a:xfrm>
          <a:prstGeom prst="rect">
            <a:avLst/>
          </a:prstGeom>
          <a:noFill/>
          <a:ln/>
        </p:spPr>
        <p:txBody>
          <a:bodyPr wrap="none" lIns="127508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特徴：トークンスペースより連続性が高い領域で予測</a:t>
            </a:r>
            <a:endParaRPr lang="en-US" sz="850" dirty="0"/>
          </a:p>
        </p:txBody>
      </p:sp>
      <p:sp>
        <p:nvSpPr>
          <p:cNvPr id="23" name="Text 20"/>
          <p:cNvSpPr/>
          <p:nvPr/>
        </p:nvSpPr>
        <p:spPr>
          <a:xfrm>
            <a:off x="721519" y="4170471"/>
            <a:ext cx="71438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500" dirty="0">
                <a:solidFill>
                  <a:srgbClr val="3182CE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■</a:t>
            </a:r>
            <a:endParaRPr lang="en-US" sz="500" dirty="0"/>
          </a:p>
        </p:txBody>
      </p:sp>
      <p:sp>
        <p:nvSpPr>
          <p:cNvPr id="24" name="Text 21"/>
          <p:cNvSpPr/>
          <p:nvPr/>
        </p:nvSpPr>
        <p:spPr>
          <a:xfrm>
            <a:off x="721519" y="4373342"/>
            <a:ext cx="71438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500" dirty="0">
                <a:solidFill>
                  <a:srgbClr val="3182CE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■</a:t>
            </a:r>
            <a:endParaRPr lang="en-US" sz="500" dirty="0"/>
          </a:p>
        </p:txBody>
      </p:sp>
      <p:sp>
        <p:nvSpPr>
          <p:cNvPr id="25" name="Text 22"/>
          <p:cNvSpPr/>
          <p:nvPr/>
        </p:nvSpPr>
        <p:spPr>
          <a:xfrm>
            <a:off x="4829175" y="3333257"/>
            <a:ext cx="3593306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9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第4世代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4829175" y="3570424"/>
            <a:ext cx="3593306" cy="24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2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MTP (Multi-Token Prediction)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4829175" y="3896162"/>
            <a:ext cx="3593306" cy="1600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モデルがネイティブに複数トークン予測をサポートする最新形態。</a:t>
            </a:r>
            <a:endParaRPr lang="en-US" sz="850" dirty="0"/>
          </a:p>
        </p:txBody>
      </p:sp>
      <p:sp>
        <p:nvSpPr>
          <p:cNvPr id="28" name="Text 25"/>
          <p:cNvSpPr/>
          <p:nvPr/>
        </p:nvSpPr>
        <p:spPr>
          <a:xfrm>
            <a:off x="4829175" y="4127609"/>
            <a:ext cx="3593306" cy="160009"/>
          </a:xfrm>
          <a:prstGeom prst="rect">
            <a:avLst/>
          </a:prstGeom>
          <a:noFill/>
          <a:ln/>
        </p:spPr>
        <p:txBody>
          <a:bodyPr wrap="none" lIns="127508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利点：外部ドラフト不要、構造の極限的な簡素化</a:t>
            </a:r>
            <a:endParaRPr lang="en-US" sz="850" dirty="0"/>
          </a:p>
        </p:txBody>
      </p:sp>
      <p:sp>
        <p:nvSpPr>
          <p:cNvPr id="29" name="Text 26"/>
          <p:cNvSpPr/>
          <p:nvPr/>
        </p:nvSpPr>
        <p:spPr>
          <a:xfrm>
            <a:off x="4829175" y="4330480"/>
            <a:ext cx="3593306" cy="160009"/>
          </a:xfrm>
          <a:prstGeom prst="rect">
            <a:avLst/>
          </a:prstGeom>
          <a:noFill/>
          <a:ln/>
        </p:spPr>
        <p:txBody>
          <a:bodyPr wrap="none" lIns="127508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代表：Gemma 4, Qwen3.5/3.6 (訓練コストは高い)</a:t>
            </a:r>
            <a:endParaRPr lang="en-US" sz="850" dirty="0"/>
          </a:p>
        </p:txBody>
      </p:sp>
      <p:sp>
        <p:nvSpPr>
          <p:cNvPr id="30" name="Text 27"/>
          <p:cNvSpPr/>
          <p:nvPr/>
        </p:nvSpPr>
        <p:spPr>
          <a:xfrm>
            <a:off x="4829175" y="4170471"/>
            <a:ext cx="71438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500" dirty="0">
                <a:solidFill>
                  <a:srgbClr val="3182CE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■</a:t>
            </a:r>
            <a:endParaRPr lang="en-US" sz="500" dirty="0"/>
          </a:p>
        </p:txBody>
      </p:sp>
      <p:sp>
        <p:nvSpPr>
          <p:cNvPr id="31" name="Text 28"/>
          <p:cNvSpPr/>
          <p:nvPr/>
        </p:nvSpPr>
        <p:spPr>
          <a:xfrm>
            <a:off x="4829175" y="4373342"/>
            <a:ext cx="71438" cy="10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500" dirty="0">
                <a:solidFill>
                  <a:srgbClr val="3182CE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■</a:t>
            </a:r>
            <a:endParaRPr lang="en-US" sz="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428625"/>
            <a:ext cx="8572500" cy="4714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25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5. 次世代技術：DFlash と Mirror-SD</a:t>
            </a:r>
            <a:endParaRPr lang="en-US" sz="22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443038"/>
            <a:ext cx="128588" cy="17145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07244" y="1357313"/>
            <a:ext cx="773311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DFlash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571500" y="1843088"/>
            <a:ext cx="3857625" cy="578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just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従来の投機的デコードの「ドラフト生成も自己回帰型である」とい</a:t>
            </a: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う限界を、</a:t>
            </a:r>
            <a:r>
              <a:rPr lang="en-US" sz="9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Diffusion Draft Model</a:t>
            </a: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の採用により根本から打破する</a:t>
            </a: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技術です。</a:t>
            </a:r>
            <a:endParaRPr lang="en-US" sz="950" dirty="0"/>
          </a:p>
        </p:txBody>
      </p:sp>
      <p:sp>
        <p:nvSpPr>
          <p:cNvPr id="7" name="Text 3"/>
          <p:cNvSpPr/>
          <p:nvPr/>
        </p:nvSpPr>
        <p:spPr>
          <a:xfrm>
            <a:off x="571500" y="2596753"/>
            <a:ext cx="857250" cy="350044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核心的突破</a:t>
            </a:r>
            <a:endParaRPr lang="en-US" sz="800" dirty="0"/>
          </a:p>
        </p:txBody>
      </p:sp>
      <p:sp>
        <p:nvSpPr>
          <p:cNvPr id="8" name="Text 4"/>
          <p:cNvSpPr/>
          <p:nvPr/>
        </p:nvSpPr>
        <p:spPr>
          <a:xfrm>
            <a:off x="1428750" y="2689622"/>
            <a:ext cx="1028700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ドラフトトークンの</a:t>
            </a:r>
            <a:endParaRPr lang="en-US" sz="850" dirty="0"/>
          </a:p>
        </p:txBody>
      </p:sp>
      <p:sp>
        <p:nvSpPr>
          <p:cNvPr id="9" name="Text 5"/>
          <p:cNvSpPr/>
          <p:nvPr/>
        </p:nvSpPr>
        <p:spPr>
          <a:xfrm>
            <a:off x="2457450" y="2689622"/>
            <a:ext cx="457200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4A5568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並列生成</a:t>
            </a:r>
            <a:endParaRPr lang="en-US" sz="800" dirty="0"/>
          </a:p>
        </p:txBody>
      </p:sp>
      <p:sp>
        <p:nvSpPr>
          <p:cNvPr id="10" name="Text 6"/>
          <p:cNvSpPr/>
          <p:nvPr/>
        </p:nvSpPr>
        <p:spPr>
          <a:xfrm>
            <a:off x="2914650" y="2689622"/>
            <a:ext cx="342900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を実現</a:t>
            </a:r>
            <a:endParaRPr lang="en-US" sz="850" dirty="0"/>
          </a:p>
        </p:txBody>
      </p:sp>
      <p:sp>
        <p:nvSpPr>
          <p:cNvPr id="11" name="Text 7"/>
          <p:cNvSpPr/>
          <p:nvPr/>
        </p:nvSpPr>
        <p:spPr>
          <a:xfrm>
            <a:off x="571500" y="2946797"/>
            <a:ext cx="857250" cy="350044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加速性能</a:t>
            </a:r>
            <a:endParaRPr lang="en-US" sz="800" dirty="0"/>
          </a:p>
        </p:txBody>
      </p:sp>
      <p:sp>
        <p:nvSpPr>
          <p:cNvPr id="12" name="Text 8"/>
          <p:cNvSpPr/>
          <p:nvPr/>
        </p:nvSpPr>
        <p:spPr>
          <a:xfrm>
            <a:off x="1428750" y="3039666"/>
            <a:ext cx="228600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最大</a:t>
            </a:r>
            <a:endParaRPr lang="en-US" sz="850" dirty="0"/>
          </a:p>
        </p:txBody>
      </p:sp>
      <p:sp>
        <p:nvSpPr>
          <p:cNvPr id="13" name="Text 9"/>
          <p:cNvSpPr/>
          <p:nvPr/>
        </p:nvSpPr>
        <p:spPr>
          <a:xfrm>
            <a:off x="1657350" y="3039666"/>
            <a:ext cx="182166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6倍</a:t>
            </a:r>
            <a:endParaRPr lang="en-US" sz="800" dirty="0"/>
          </a:p>
        </p:txBody>
      </p:sp>
      <p:sp>
        <p:nvSpPr>
          <p:cNvPr id="14" name="Text 10"/>
          <p:cNvSpPr/>
          <p:nvPr/>
        </p:nvSpPr>
        <p:spPr>
          <a:xfrm>
            <a:off x="1839516" y="3039666"/>
            <a:ext cx="1362670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の高速化（EAGLEを凌駕）</a:t>
            </a:r>
            <a:endParaRPr lang="en-US" sz="850" dirty="0"/>
          </a:p>
        </p:txBody>
      </p:sp>
      <p:sp>
        <p:nvSpPr>
          <p:cNvPr id="15" name="Text 11"/>
          <p:cNvSpPr/>
          <p:nvPr/>
        </p:nvSpPr>
        <p:spPr>
          <a:xfrm>
            <a:off x="571500" y="3296841"/>
            <a:ext cx="857250" cy="346472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現在の課題</a:t>
            </a:r>
            <a:endParaRPr lang="en-US" sz="800" dirty="0"/>
          </a:p>
        </p:txBody>
      </p:sp>
      <p:sp>
        <p:nvSpPr>
          <p:cNvPr id="16" name="Text 12"/>
          <p:cNvSpPr/>
          <p:nvPr/>
        </p:nvSpPr>
        <p:spPr>
          <a:xfrm>
            <a:off x="1428750" y="3296841"/>
            <a:ext cx="3000375" cy="346472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訓練の難易度、フレームワーク実装の初期段階</a:t>
            </a:r>
            <a:endParaRPr lang="en-US" sz="850" dirty="0"/>
          </a:p>
        </p:txBody>
      </p:sp>
      <p:sp>
        <p:nvSpPr>
          <p:cNvPr id="17" name="Shape 13"/>
          <p:cNvSpPr/>
          <p:nvPr/>
        </p:nvSpPr>
        <p:spPr>
          <a:xfrm>
            <a:off x="571500" y="3786188"/>
            <a:ext cx="3857625" cy="464344"/>
          </a:xfrm>
          <a:prstGeom prst="rect">
            <a:avLst/>
          </a:prstGeom>
          <a:solidFill>
            <a:srgbClr val="F7FAFC"/>
          </a:solidFill>
          <a:ln/>
        </p:spPr>
      </p:sp>
      <p:sp>
        <p:nvSpPr>
          <p:cNvPr id="18" name="Shape 14"/>
          <p:cNvSpPr/>
          <p:nvPr/>
        </p:nvSpPr>
        <p:spPr>
          <a:xfrm>
            <a:off x="571500" y="3786188"/>
            <a:ext cx="28575" cy="464344"/>
          </a:xfrm>
          <a:prstGeom prst="rect">
            <a:avLst/>
          </a:prstGeom>
          <a:solidFill>
            <a:srgbClr val="3182CE"/>
          </a:solidFill>
          <a:ln/>
        </p:spPr>
      </p:sp>
      <p:sp>
        <p:nvSpPr>
          <p:cNvPr id="19" name="Text 15"/>
          <p:cNvSpPr/>
          <p:nvPr/>
        </p:nvSpPr>
        <p:spPr>
          <a:xfrm>
            <a:off x="714375" y="3893344"/>
            <a:ext cx="37147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自己回帰の呪縛からの解放</a:t>
            </a:r>
            <a:endParaRPr lang="en-US" sz="800" dirty="0"/>
          </a:p>
        </p:txBody>
      </p:sp>
      <p:sp>
        <p:nvSpPr>
          <p:cNvPr id="20" name="Text 16"/>
          <p:cNvSpPr/>
          <p:nvPr/>
        </p:nvSpPr>
        <p:spPr>
          <a:xfrm>
            <a:off x="714375" y="4100513"/>
            <a:ext cx="3714750" cy="15001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7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t1→t2→t3ではなく、[t1, t2, t3, t4]を一括生成するパラダイムシフト。</a:t>
            </a:r>
            <a:endParaRPr lang="en-US" sz="750" dirty="0"/>
          </a:p>
        </p:txBody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5" y="1443038"/>
            <a:ext cx="171450" cy="17145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4993481" y="1357313"/>
            <a:ext cx="1098352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Mirror-SD</a:t>
            </a:r>
            <a:endParaRPr lang="en-US" sz="1600" dirty="0"/>
          </a:p>
        </p:txBody>
      </p:sp>
      <p:sp>
        <p:nvSpPr>
          <p:cNvPr id="23" name="Text 18"/>
          <p:cNvSpPr/>
          <p:nvPr/>
        </p:nvSpPr>
        <p:spPr>
          <a:xfrm>
            <a:off x="4714875" y="1843088"/>
            <a:ext cx="3857625" cy="578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just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2025年以降の最先端トレンド。ドラフトモデルによる投機に加</a:t>
            </a: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え、ターゲットモデル側からも投機を行う</a:t>
            </a:r>
            <a:r>
              <a:rPr lang="en-US" sz="9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双方向パイプライン</a:t>
            </a: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を構</a:t>
            </a: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築します。</a:t>
            </a:r>
            <a:endParaRPr lang="en-US" sz="950" dirty="0"/>
          </a:p>
        </p:txBody>
      </p:sp>
      <p:sp>
        <p:nvSpPr>
          <p:cNvPr id="24" name="Text 19"/>
          <p:cNvSpPr/>
          <p:nvPr/>
        </p:nvSpPr>
        <p:spPr>
          <a:xfrm>
            <a:off x="4714875" y="2596753"/>
            <a:ext cx="857250" cy="350044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アプローチ</a:t>
            </a:r>
            <a:endParaRPr lang="en-US" sz="800" dirty="0"/>
          </a:p>
        </p:txBody>
      </p:sp>
      <p:sp>
        <p:nvSpPr>
          <p:cNvPr id="25" name="Text 20"/>
          <p:cNvSpPr/>
          <p:nvPr/>
        </p:nvSpPr>
        <p:spPr>
          <a:xfrm>
            <a:off x="5572125" y="2689622"/>
            <a:ext cx="1028700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ターゲットモデルの</a:t>
            </a:r>
            <a:endParaRPr lang="en-US" sz="850" dirty="0"/>
          </a:p>
        </p:txBody>
      </p:sp>
      <p:sp>
        <p:nvSpPr>
          <p:cNvPr id="26" name="Text 21"/>
          <p:cNvSpPr/>
          <p:nvPr/>
        </p:nvSpPr>
        <p:spPr>
          <a:xfrm>
            <a:off x="6600825" y="2689622"/>
            <a:ext cx="571500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4A5568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逆方向投機</a:t>
            </a:r>
            <a:endParaRPr lang="en-US" sz="800" dirty="0"/>
          </a:p>
        </p:txBody>
      </p:sp>
      <p:sp>
        <p:nvSpPr>
          <p:cNvPr id="27" name="Text 22"/>
          <p:cNvSpPr/>
          <p:nvPr/>
        </p:nvSpPr>
        <p:spPr>
          <a:xfrm>
            <a:off x="4714875" y="2946797"/>
            <a:ext cx="857250" cy="350044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主要な利点</a:t>
            </a:r>
            <a:endParaRPr lang="en-US" sz="800" dirty="0"/>
          </a:p>
        </p:txBody>
      </p:sp>
      <p:sp>
        <p:nvSpPr>
          <p:cNvPr id="28" name="Text 23"/>
          <p:cNvSpPr/>
          <p:nvPr/>
        </p:nvSpPr>
        <p:spPr>
          <a:xfrm>
            <a:off x="5572125" y="2946797"/>
            <a:ext cx="3000375" cy="350044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GPU利用率を極限まで高めるパイプライン化</a:t>
            </a:r>
            <a:endParaRPr lang="en-US" sz="850" dirty="0"/>
          </a:p>
        </p:txBody>
      </p:sp>
      <p:sp>
        <p:nvSpPr>
          <p:cNvPr id="29" name="Text 24"/>
          <p:cNvSpPr/>
          <p:nvPr/>
        </p:nvSpPr>
        <p:spPr>
          <a:xfrm>
            <a:off x="4714875" y="3296841"/>
            <a:ext cx="857250" cy="346472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技術的意義</a:t>
            </a:r>
            <a:endParaRPr lang="en-US" sz="800" dirty="0"/>
          </a:p>
        </p:txBody>
      </p:sp>
      <p:sp>
        <p:nvSpPr>
          <p:cNvPr id="30" name="Text 25"/>
          <p:cNvSpPr/>
          <p:nvPr/>
        </p:nvSpPr>
        <p:spPr>
          <a:xfrm>
            <a:off x="5572125" y="3296841"/>
            <a:ext cx="3000375" cy="346472"/>
          </a:xfrm>
          <a:prstGeom prst="rect">
            <a:avLst/>
          </a:prstGeom>
          <a:noFill/>
          <a:ln/>
        </p:spPr>
        <p:txBody>
          <a:bodyPr wrap="square" lIns="0" tIns="102108" rIns="0" bIns="102108" rtlCol="0" anchor="ctr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推論スタック全体の並列性を最大化</a:t>
            </a:r>
            <a:endParaRPr lang="en-US" sz="850" dirty="0"/>
          </a:p>
        </p:txBody>
      </p:sp>
      <p:sp>
        <p:nvSpPr>
          <p:cNvPr id="31" name="Shape 26"/>
          <p:cNvSpPr/>
          <p:nvPr/>
        </p:nvSpPr>
        <p:spPr>
          <a:xfrm>
            <a:off x="4714875" y="3786188"/>
            <a:ext cx="3857625" cy="614363"/>
          </a:xfrm>
          <a:prstGeom prst="rect">
            <a:avLst/>
          </a:prstGeom>
          <a:solidFill>
            <a:srgbClr val="F7FAFC"/>
          </a:solidFill>
          <a:ln/>
        </p:spPr>
      </p:sp>
      <p:sp>
        <p:nvSpPr>
          <p:cNvPr id="32" name="Shape 27"/>
          <p:cNvSpPr/>
          <p:nvPr/>
        </p:nvSpPr>
        <p:spPr>
          <a:xfrm>
            <a:off x="4714875" y="3786188"/>
            <a:ext cx="28575" cy="614363"/>
          </a:xfrm>
          <a:prstGeom prst="rect">
            <a:avLst/>
          </a:prstGeom>
          <a:solidFill>
            <a:srgbClr val="3182CE"/>
          </a:solidFill>
          <a:ln/>
        </p:spPr>
      </p:sp>
      <p:sp>
        <p:nvSpPr>
          <p:cNvPr id="33" name="Text 28"/>
          <p:cNvSpPr/>
          <p:nvPr/>
        </p:nvSpPr>
        <p:spPr>
          <a:xfrm>
            <a:off x="4857750" y="3893344"/>
            <a:ext cx="37147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双方向投機パイプライン</a:t>
            </a:r>
            <a:endParaRPr lang="en-US" sz="800" dirty="0"/>
          </a:p>
        </p:txBody>
      </p:sp>
      <p:sp>
        <p:nvSpPr>
          <p:cNvPr id="34" name="Text 29"/>
          <p:cNvSpPr/>
          <p:nvPr/>
        </p:nvSpPr>
        <p:spPr>
          <a:xfrm>
            <a:off x="4857750" y="4100513"/>
            <a:ext cx="3714750" cy="3000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7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前方予測と後方検証を同時に走らせることで、計算リソースの空き時間をゼロに近づける。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428625"/>
            <a:ext cx="8572500" cy="4714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25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6. 長文コンテキストの要：KV Cache 最新技術</a:t>
            </a:r>
            <a:endParaRPr lang="en-US" sz="2250" dirty="0"/>
          </a:p>
        </p:txBody>
      </p:sp>
      <p:sp>
        <p:nvSpPr>
          <p:cNvPr id="4" name="Text 1"/>
          <p:cNvSpPr/>
          <p:nvPr/>
        </p:nvSpPr>
        <p:spPr>
          <a:xfrm>
            <a:off x="571500" y="1357313"/>
            <a:ext cx="2476509" cy="364331"/>
          </a:xfrm>
          <a:prstGeom prst="rect">
            <a:avLst/>
          </a:prstGeom>
          <a:noFill/>
          <a:ln/>
        </p:spPr>
        <p:txBody>
          <a:bodyPr wrap="none" lIns="0" tIns="8509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PagedAttention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571500" y="1835944"/>
            <a:ext cx="2476509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vLLMの核心技術。OSの仮想メモリ管理をKVキャッシュに応用。</a:t>
            </a:r>
            <a:endParaRPr lang="en-US" sz="9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393156"/>
            <a:ext cx="100013" cy="10001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42950" y="2364581"/>
            <a:ext cx="555399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断片化の解消:</a:t>
            </a:r>
            <a:endParaRPr lang="en-US" sz="800" dirty="0"/>
          </a:p>
        </p:txBody>
      </p:sp>
      <p:sp>
        <p:nvSpPr>
          <p:cNvPr id="8" name="Text 4"/>
          <p:cNvSpPr/>
          <p:nvPr/>
        </p:nvSpPr>
        <p:spPr>
          <a:xfrm>
            <a:off x="1298349" y="2364581"/>
            <a:ext cx="1749661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メモリをページ単位で管理し、無駄を排除。</a:t>
            </a:r>
            <a:endParaRPr lang="en-US" sz="8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821781"/>
            <a:ext cx="100013" cy="10001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42950" y="2793206"/>
            <a:ext cx="515913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動的割り当て:</a:t>
            </a:r>
            <a:endParaRPr lang="en-US" sz="800" dirty="0"/>
          </a:p>
        </p:txBody>
      </p:sp>
      <p:sp>
        <p:nvSpPr>
          <p:cNvPr id="11" name="Text 6"/>
          <p:cNvSpPr/>
          <p:nvPr/>
        </p:nvSpPr>
        <p:spPr>
          <a:xfrm>
            <a:off x="1258863" y="2793206"/>
            <a:ext cx="1789147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必要な分だけメモリを確保し、利用率を最大化。</a:t>
            </a:r>
            <a:endParaRPr lang="en-US" sz="8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250406"/>
            <a:ext cx="100013" cy="10001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742950" y="3221831"/>
            <a:ext cx="532349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共有の容易化:</a:t>
            </a:r>
            <a:endParaRPr lang="en-US" sz="800" dirty="0"/>
          </a:p>
        </p:txBody>
      </p:sp>
      <p:sp>
        <p:nvSpPr>
          <p:cNvPr id="14" name="Text 8"/>
          <p:cNvSpPr/>
          <p:nvPr/>
        </p:nvSpPr>
        <p:spPr>
          <a:xfrm>
            <a:off x="1275299" y="3221831"/>
            <a:ext cx="177271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同一プロンプトのKVを複数リクエストで共有。</a:t>
            </a:r>
            <a:endParaRPr lang="en-US" sz="850" dirty="0"/>
          </a:p>
        </p:txBody>
      </p:sp>
      <p:sp>
        <p:nvSpPr>
          <p:cNvPr id="15" name="Text 9"/>
          <p:cNvSpPr/>
          <p:nvPr/>
        </p:nvSpPr>
        <p:spPr>
          <a:xfrm>
            <a:off x="3333759" y="1357313"/>
            <a:ext cx="2476509" cy="364331"/>
          </a:xfrm>
          <a:prstGeom prst="rect">
            <a:avLst/>
          </a:prstGeom>
          <a:noFill/>
          <a:ln/>
        </p:spPr>
        <p:txBody>
          <a:bodyPr wrap="none" lIns="0" tIns="8509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KV Quantization</a:t>
            </a:r>
            <a:endParaRPr lang="en-US" sz="1300" dirty="0"/>
          </a:p>
        </p:txBody>
      </p:sp>
      <p:sp>
        <p:nvSpPr>
          <p:cNvPr id="16" name="Text 10"/>
          <p:cNvSpPr/>
          <p:nvPr/>
        </p:nvSpPr>
        <p:spPr>
          <a:xfrm>
            <a:off x="3333759" y="1835944"/>
            <a:ext cx="2476509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長文（128k〜1M）ではKV Cacheがモデルサイズを超えるため必須。</a:t>
            </a:r>
            <a:endParaRPr lang="en-US" sz="950" dirty="0"/>
          </a:p>
        </p:txBody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3759" y="2393156"/>
            <a:ext cx="100013" cy="100013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3505209" y="2364581"/>
            <a:ext cx="48968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INT8 / FP8:</a:t>
            </a:r>
            <a:endParaRPr lang="en-US" sz="800" dirty="0"/>
          </a:p>
        </p:txBody>
      </p:sp>
      <p:sp>
        <p:nvSpPr>
          <p:cNvPr id="19" name="Text 12"/>
          <p:cNvSpPr/>
          <p:nvPr/>
        </p:nvSpPr>
        <p:spPr>
          <a:xfrm>
            <a:off x="3994891" y="2364581"/>
            <a:ext cx="1815378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現在の主流。精度と効率のバランスが良い。</a:t>
            </a:r>
            <a:endParaRPr lang="en-US" sz="850" dirty="0"/>
          </a:p>
        </p:txBody>
      </p:sp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3759" y="2821781"/>
            <a:ext cx="100013" cy="100013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3505209" y="2793206"/>
            <a:ext cx="30539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INT4:</a:t>
            </a:r>
            <a:endParaRPr lang="en-US" sz="800" dirty="0"/>
          </a:p>
        </p:txBody>
      </p:sp>
      <p:sp>
        <p:nvSpPr>
          <p:cNvPr id="22" name="Text 14"/>
          <p:cNvSpPr/>
          <p:nvPr/>
        </p:nvSpPr>
        <p:spPr>
          <a:xfrm>
            <a:off x="3810605" y="2793206"/>
            <a:ext cx="199966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急速に発展中。メモリ消費を劇的に削減。</a:t>
            </a:r>
            <a:endParaRPr lang="en-US" sz="850" dirty="0"/>
          </a:p>
        </p:txBody>
      </p:sp>
      <p:pic>
        <p:nvPicPr>
          <p:cNvPr id="2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3759" y="3250406"/>
            <a:ext cx="100013" cy="100013"/>
          </a:xfrm>
          <a:prstGeom prst="rect">
            <a:avLst/>
          </a:prstGeom>
        </p:spPr>
      </p:pic>
      <p:sp>
        <p:nvSpPr>
          <p:cNvPr id="24" name="Text 15"/>
          <p:cNvSpPr/>
          <p:nvPr/>
        </p:nvSpPr>
        <p:spPr>
          <a:xfrm>
            <a:off x="3505209" y="3221831"/>
            <a:ext cx="689651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精度への影響:</a:t>
            </a:r>
            <a:endParaRPr lang="en-US" sz="800" dirty="0"/>
          </a:p>
        </p:txBody>
      </p:sp>
      <p:sp>
        <p:nvSpPr>
          <p:cNvPr id="25" name="Text 16"/>
          <p:cNvSpPr/>
          <p:nvPr/>
        </p:nvSpPr>
        <p:spPr>
          <a:xfrm>
            <a:off x="4194860" y="3221831"/>
            <a:ext cx="1615408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長文の安定性やRAG精度に直結。</a:t>
            </a:r>
            <a:endParaRPr lang="en-US" sz="850" dirty="0"/>
          </a:p>
        </p:txBody>
      </p:sp>
      <p:sp>
        <p:nvSpPr>
          <p:cNvPr id="26" name="Text 17"/>
          <p:cNvSpPr/>
          <p:nvPr/>
        </p:nvSpPr>
        <p:spPr>
          <a:xfrm>
            <a:off x="6096019" y="1357313"/>
            <a:ext cx="2476509" cy="364331"/>
          </a:xfrm>
          <a:prstGeom prst="rect">
            <a:avLst/>
          </a:prstGeom>
          <a:noFill/>
          <a:ln/>
        </p:spPr>
        <p:txBody>
          <a:bodyPr wrap="none" lIns="0" tIns="8509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Cache Offloading</a:t>
            </a:r>
            <a:endParaRPr lang="en-US" sz="1300" dirty="0"/>
          </a:p>
        </p:txBody>
      </p:sp>
      <p:sp>
        <p:nvSpPr>
          <p:cNvPr id="27" name="Text 18"/>
          <p:cNvSpPr/>
          <p:nvPr/>
        </p:nvSpPr>
        <p:spPr>
          <a:xfrm>
            <a:off x="6096019" y="1835944"/>
            <a:ext cx="2476509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VRAM不足時に、KVキャッシュを外部メモリへ退避させる戦略。</a:t>
            </a:r>
            <a:endParaRPr lang="en-US" sz="950" dirty="0"/>
          </a:p>
        </p:txBody>
      </p:sp>
      <p:pic>
        <p:nvPicPr>
          <p:cNvPr id="2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019" y="2393156"/>
            <a:ext cx="100013" cy="100013"/>
          </a:xfrm>
          <a:prstGeom prst="rect">
            <a:avLst/>
          </a:prstGeom>
        </p:spPr>
      </p:pic>
      <p:sp>
        <p:nvSpPr>
          <p:cNvPr id="29" name="Text 19"/>
          <p:cNvSpPr/>
          <p:nvPr/>
        </p:nvSpPr>
        <p:spPr>
          <a:xfrm>
            <a:off x="6267469" y="2364581"/>
            <a:ext cx="74599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CPU RAM / SSD:</a:t>
            </a:r>
            <a:endParaRPr lang="en-US" sz="800" dirty="0"/>
          </a:p>
        </p:txBody>
      </p:sp>
      <p:sp>
        <p:nvSpPr>
          <p:cNvPr id="30" name="Text 20"/>
          <p:cNvSpPr/>
          <p:nvPr/>
        </p:nvSpPr>
        <p:spPr>
          <a:xfrm>
            <a:off x="7013460" y="2364581"/>
            <a:ext cx="1559068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巨大なコンテキストを安価に保持。</a:t>
            </a:r>
            <a:endParaRPr lang="en-US" sz="850" dirty="0"/>
          </a:p>
        </p:txBody>
      </p:sp>
      <p:pic>
        <p:nvPicPr>
          <p:cNvPr id="31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96019" y="2821781"/>
            <a:ext cx="75009" cy="100013"/>
          </a:xfrm>
          <a:prstGeom prst="rect">
            <a:avLst/>
          </a:prstGeom>
        </p:spPr>
      </p:pic>
      <p:sp>
        <p:nvSpPr>
          <p:cNvPr id="32" name="Text 21"/>
          <p:cNvSpPr/>
          <p:nvPr/>
        </p:nvSpPr>
        <p:spPr>
          <a:xfrm>
            <a:off x="6242465" y="2793206"/>
            <a:ext cx="577388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NVLinkの重要性:</a:t>
            </a:r>
            <a:endParaRPr lang="en-US" sz="800" dirty="0"/>
          </a:p>
        </p:txBody>
      </p:sp>
      <p:sp>
        <p:nvSpPr>
          <p:cNvPr id="33" name="Text 22"/>
          <p:cNvSpPr/>
          <p:nvPr/>
        </p:nvSpPr>
        <p:spPr>
          <a:xfrm>
            <a:off x="6819853" y="2793206"/>
            <a:ext cx="175267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PCIe帯域がボトルネックとなるため高速通信が必須。</a:t>
            </a:r>
            <a:endParaRPr lang="en-US" sz="850" dirty="0"/>
          </a:p>
        </p:txBody>
      </p:sp>
      <p:sp>
        <p:nvSpPr>
          <p:cNvPr id="34" name="Text 23"/>
          <p:cNvSpPr/>
          <p:nvPr/>
        </p:nvSpPr>
        <p:spPr>
          <a:xfrm>
            <a:off x="6217462" y="3400425"/>
            <a:ext cx="2233622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2026年の視点</a:t>
            </a:r>
            <a:endParaRPr lang="en-US" sz="800" dirty="0"/>
          </a:p>
        </p:txBody>
      </p:sp>
      <p:sp>
        <p:nvSpPr>
          <p:cNvPr id="35" name="Text 24"/>
          <p:cNvSpPr/>
          <p:nvPr/>
        </p:nvSpPr>
        <p:spPr>
          <a:xfrm>
            <a:off x="6217462" y="3607594"/>
            <a:ext cx="2233622" cy="3000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7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「モデル量化」よりも「KV量化」が推論エンジニアリングの最優先課題となっています。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428625"/>
            <a:ext cx="8572500" cy="4714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25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7. Attention Kernel と MoE の最適化</a:t>
            </a:r>
            <a:endParaRPr lang="en-US" sz="22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393031"/>
            <a:ext cx="171450" cy="2286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50106" y="1357313"/>
            <a:ext cx="2291358" cy="30003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Attention Kernel の進化</a:t>
            </a:r>
            <a:endParaRPr lang="en-US" sz="1400" dirty="0"/>
          </a:p>
        </p:txBody>
      </p:sp>
      <p:sp>
        <p:nvSpPr>
          <p:cNvPr id="6" name="Text 2"/>
          <p:cNvSpPr/>
          <p:nvPr/>
        </p:nvSpPr>
        <p:spPr>
          <a:xfrm>
            <a:off x="571500" y="1828800"/>
            <a:ext cx="3714750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FlashAttention-2</a:t>
            </a:r>
            <a:endParaRPr lang="en-US" sz="1100" dirty="0"/>
          </a:p>
        </p:txBody>
      </p:sp>
      <p:sp>
        <p:nvSpPr>
          <p:cNvPr id="7" name="Text 3"/>
          <p:cNvSpPr/>
          <p:nvPr/>
        </p:nvSpPr>
        <p:spPr>
          <a:xfrm>
            <a:off x="571500" y="2121694"/>
            <a:ext cx="3714750" cy="5786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just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HBM（高帯域メモリ）の読み書きを削減し、</a:t>
            </a:r>
            <a:r>
              <a:rPr lang="en-US" sz="900" b="1" dirty="0">
                <a:solidFill>
                  <a:srgbClr val="4A5568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「計算で帯域を補</a:t>
            </a:r>
            <a:r>
              <a:rPr lang="en-US" sz="900" b="1" dirty="0">
                <a:solidFill>
                  <a:srgbClr val="4A5568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う」</a:t>
            </a: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ことを本質とする業界標準技術。IOボトルネックを劇的に</a:t>
            </a: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改善します。</a:t>
            </a:r>
            <a:endParaRPr lang="en-US" sz="950" dirty="0"/>
          </a:p>
        </p:txBody>
      </p:sp>
      <p:sp>
        <p:nvSpPr>
          <p:cNvPr id="8" name="Text 4"/>
          <p:cNvSpPr/>
          <p:nvPr/>
        </p:nvSpPr>
        <p:spPr>
          <a:xfrm>
            <a:off x="571500" y="2986088"/>
            <a:ext cx="3714750" cy="235744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Flash-Decoding</a:t>
            </a:r>
            <a:endParaRPr lang="en-US" sz="1100" dirty="0"/>
          </a:p>
        </p:txBody>
      </p:sp>
      <p:sp>
        <p:nvSpPr>
          <p:cNvPr id="9" name="Text 5"/>
          <p:cNvSpPr/>
          <p:nvPr/>
        </p:nvSpPr>
        <p:spPr>
          <a:xfrm>
            <a:off x="571500" y="3278981"/>
            <a:ext cx="3714750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just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現在のLLM推論の主要なボトルネックである</a:t>
            </a:r>
            <a:r>
              <a:rPr lang="en-US" sz="900" b="1" dirty="0">
                <a:solidFill>
                  <a:srgbClr val="4A5568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デコード段階</a:t>
            </a: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に特化</a:t>
            </a: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した最適化。並列性を高め、生成速度を向上させます。</a:t>
            </a:r>
            <a:endParaRPr lang="en-US" sz="95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750" y="1393031"/>
            <a:ext cx="257175" cy="22860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5222081" y="1357313"/>
            <a:ext cx="2071688" cy="30003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MoE デプロイの最適化</a:t>
            </a:r>
            <a:endParaRPr lang="en-US" sz="1400" dirty="0"/>
          </a:p>
        </p:txBody>
      </p:sp>
      <p:sp>
        <p:nvSpPr>
          <p:cNvPr id="12" name="Text 7"/>
          <p:cNvSpPr/>
          <p:nvPr/>
        </p:nvSpPr>
        <p:spPr>
          <a:xfrm>
            <a:off x="4857750" y="1828800"/>
            <a:ext cx="3714750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just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DeepSeekやMixtral等のMoEモデルにおいて、最大の課題は計算</a:t>
            </a: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量ではなく</a:t>
            </a:r>
            <a:r>
              <a:rPr lang="en-US" sz="900" b="1" dirty="0">
                <a:solidFill>
                  <a:srgbClr val="E53E3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「通信」</a:t>
            </a: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です。</a:t>
            </a:r>
            <a:endParaRPr lang="en-US" sz="950" dirty="0"/>
          </a:p>
        </p:txBody>
      </p:sp>
      <p:sp>
        <p:nvSpPr>
          <p:cNvPr id="13" name="Shape 8"/>
          <p:cNvSpPr/>
          <p:nvPr/>
        </p:nvSpPr>
        <p:spPr>
          <a:xfrm>
            <a:off x="4857750" y="2428875"/>
            <a:ext cx="3714750" cy="1328738"/>
          </a:xfrm>
          <a:prstGeom prst="rect">
            <a:avLst/>
          </a:prstGeom>
          <a:solidFill>
            <a:srgbClr val="F7FAFC"/>
          </a:solidFill>
          <a:ln/>
        </p:spPr>
      </p:sp>
      <p:sp>
        <p:nvSpPr>
          <p:cNvPr id="14" name="Shape 9"/>
          <p:cNvSpPr/>
          <p:nvPr/>
        </p:nvSpPr>
        <p:spPr>
          <a:xfrm>
            <a:off x="4857750" y="2428875"/>
            <a:ext cx="3714750" cy="28575"/>
          </a:xfrm>
          <a:prstGeom prst="rect">
            <a:avLst/>
          </a:prstGeom>
          <a:solidFill>
            <a:srgbClr val="3182CE"/>
          </a:solidFill>
          <a:ln/>
        </p:spPr>
      </p:sp>
      <p:sp>
        <p:nvSpPr>
          <p:cNvPr id="15" name="Text 10"/>
          <p:cNvSpPr/>
          <p:nvPr/>
        </p:nvSpPr>
        <p:spPr>
          <a:xfrm>
            <a:off x="5000625" y="2571750"/>
            <a:ext cx="3429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通信ボトルネックの解決策</a:t>
            </a:r>
            <a:endParaRPr lang="en-US" sz="800" dirty="0"/>
          </a:p>
        </p:txBody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625" y="2850356"/>
            <a:ext cx="100013" cy="157163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5172075" y="2814638"/>
            <a:ext cx="2873573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just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Expert Parallelismにおける</a:t>
            </a:r>
            <a:r>
              <a:rPr lang="en-US" sz="900" b="1" dirty="0">
                <a:solidFill>
                  <a:srgbClr val="4A5568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All-to-All通信</a:t>
            </a: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の最適化</a:t>
            </a:r>
            <a:endParaRPr lang="en-US" sz="950" dirty="0"/>
          </a:p>
        </p:txBody>
      </p:sp>
      <p:pic>
        <p:nvPicPr>
          <p:cNvPr id="1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0625" y="3114675"/>
            <a:ext cx="100013" cy="350044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5172075" y="3078956"/>
            <a:ext cx="3257550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just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4A5568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NVLink / InfiniBand</a:t>
            </a: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 等の高速インターコネクトへの極</a:t>
            </a: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度な依存</a:t>
            </a:r>
            <a:endParaRPr lang="en-US" sz="900" dirty="0"/>
          </a:p>
        </p:txBody>
      </p:sp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0625" y="3571875"/>
            <a:ext cx="100013" cy="157163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5172075" y="3536156"/>
            <a:ext cx="2946797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just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ルーティングアルゴリズムとバッチ処理の協調設計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285750"/>
            <a:ext cx="8572500" cy="4000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0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8. 2026年の量化技術トレンドと技術間結合</a:t>
            </a:r>
            <a:endParaRPr lang="en-US" sz="2000" dirty="0"/>
          </a:p>
        </p:txBody>
      </p:sp>
      <p:sp>
        <p:nvSpPr>
          <p:cNvPr id="4" name="Text 1"/>
          <p:cNvSpPr/>
          <p:nvPr/>
        </p:nvSpPr>
        <p:spPr>
          <a:xfrm>
            <a:off x="571500" y="1000125"/>
            <a:ext cx="8001000" cy="24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2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主要な量化手法の比較</a:t>
            </a:r>
            <a:endParaRPr lang="en-US" sz="1200" dirty="0"/>
          </a:p>
        </p:txBody>
      </p:sp>
      <p:sp>
        <p:nvSpPr>
          <p:cNvPr id="5" name="Shape 2"/>
          <p:cNvSpPr/>
          <p:nvPr/>
        </p:nvSpPr>
        <p:spPr>
          <a:xfrm>
            <a:off x="575072" y="1329435"/>
            <a:ext cx="1071563" cy="238590"/>
          </a:xfrm>
          <a:prstGeom prst="rect">
            <a:avLst/>
          </a:prstGeom>
          <a:solidFill>
            <a:srgbClr val="F7FAFC"/>
          </a:solidFill>
          <a:ln w="9144">
            <a:solidFill>
              <a:srgbClr val="E2E8F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75072" y="1329435"/>
            <a:ext cx="1071563" cy="238590"/>
          </a:xfrm>
          <a:prstGeom prst="rect">
            <a:avLst/>
          </a:prstGeom>
          <a:noFill/>
          <a:ln/>
        </p:spPr>
        <p:txBody>
          <a:bodyPr wrap="none" lIns="127508" tIns="85090" rIns="0" bIns="0" rtlCol="0" anchor="ctr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技術</a:t>
            </a:r>
            <a:endParaRPr lang="en-US" sz="800" dirty="0"/>
          </a:p>
        </p:txBody>
      </p:sp>
      <p:sp>
        <p:nvSpPr>
          <p:cNvPr id="7" name="Shape 4"/>
          <p:cNvSpPr/>
          <p:nvPr/>
        </p:nvSpPr>
        <p:spPr>
          <a:xfrm>
            <a:off x="1646634" y="1329435"/>
            <a:ext cx="5850731" cy="238590"/>
          </a:xfrm>
          <a:prstGeom prst="rect">
            <a:avLst/>
          </a:prstGeom>
          <a:solidFill>
            <a:srgbClr val="F7FAFC"/>
          </a:solidFill>
          <a:ln w="9144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646634" y="1329435"/>
            <a:ext cx="5850731" cy="238590"/>
          </a:xfrm>
          <a:prstGeom prst="rect">
            <a:avLst/>
          </a:prstGeom>
          <a:noFill/>
          <a:ln/>
        </p:spPr>
        <p:txBody>
          <a:bodyPr wrap="none" lIns="127508" tIns="85090" rIns="0" bIns="0" rtlCol="0" anchor="ctr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特徴 / 現状</a:t>
            </a:r>
            <a:endParaRPr lang="en-US" sz="800" dirty="0"/>
          </a:p>
        </p:txBody>
      </p:sp>
      <p:sp>
        <p:nvSpPr>
          <p:cNvPr id="9" name="Shape 6"/>
          <p:cNvSpPr/>
          <p:nvPr/>
        </p:nvSpPr>
        <p:spPr>
          <a:xfrm>
            <a:off x="7497366" y="1329435"/>
            <a:ext cx="1071563" cy="238590"/>
          </a:xfrm>
          <a:prstGeom prst="rect">
            <a:avLst/>
          </a:prstGeom>
          <a:solidFill>
            <a:srgbClr val="F7FAFC"/>
          </a:solidFill>
          <a:ln w="9144">
            <a:solidFill>
              <a:srgbClr val="E2E8F0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497366" y="1329435"/>
            <a:ext cx="1071563" cy="238590"/>
          </a:xfrm>
          <a:prstGeom prst="rect">
            <a:avLst/>
          </a:prstGeom>
          <a:noFill/>
          <a:ln/>
        </p:spPr>
        <p:txBody>
          <a:bodyPr wrap="none" lIns="127508" tIns="85090" rIns="0" bIns="0" rtlCol="0" anchor="ctr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重要性</a:t>
            </a:r>
            <a:endParaRPr lang="en-US" sz="800" dirty="0"/>
          </a:p>
        </p:txBody>
      </p:sp>
      <p:sp>
        <p:nvSpPr>
          <p:cNvPr id="11" name="Text 8"/>
          <p:cNvSpPr/>
          <p:nvPr/>
        </p:nvSpPr>
        <p:spPr>
          <a:xfrm>
            <a:off x="685800" y="1632319"/>
            <a:ext cx="269677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AWQ</a:t>
            </a:r>
            <a:endParaRPr lang="en-US" sz="800" dirty="0"/>
          </a:p>
        </p:txBody>
      </p:sp>
      <p:sp>
        <p:nvSpPr>
          <p:cNvPr id="12" name="Text 9"/>
          <p:cNvSpPr/>
          <p:nvPr/>
        </p:nvSpPr>
        <p:spPr>
          <a:xfrm>
            <a:off x="1646634" y="1560881"/>
            <a:ext cx="5850731" cy="238590"/>
          </a:xfrm>
          <a:prstGeom prst="rect">
            <a:avLst/>
          </a:prstGeom>
          <a:noFill/>
          <a:ln/>
        </p:spPr>
        <p:txBody>
          <a:bodyPr wrap="none" lIns="127508" tIns="85090" rIns="0" bIns="0" rtlCol="0" anchor="ctr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Activation-aware Weight Quantization。2026年も依然として主流の量化技術。</a:t>
            </a:r>
            <a:endParaRPr lang="en-US" sz="850" dirty="0"/>
          </a:p>
        </p:txBody>
      </p:sp>
      <p:sp>
        <p:nvSpPr>
          <p:cNvPr id="13" name="Text 10"/>
          <p:cNvSpPr/>
          <p:nvPr/>
        </p:nvSpPr>
        <p:spPr>
          <a:xfrm>
            <a:off x="7497366" y="1560881"/>
            <a:ext cx="1071563" cy="238590"/>
          </a:xfrm>
          <a:prstGeom prst="rect">
            <a:avLst/>
          </a:prstGeom>
          <a:noFill/>
          <a:ln/>
        </p:spPr>
        <p:txBody>
          <a:bodyPr wrap="none" lIns="127508" tIns="85090" rIns="0" bIns="0" rtlCol="0" anchor="ctr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高</a:t>
            </a:r>
            <a:endParaRPr lang="en-US" sz="850" dirty="0"/>
          </a:p>
        </p:txBody>
      </p:sp>
      <p:sp>
        <p:nvSpPr>
          <p:cNvPr id="14" name="Text 11"/>
          <p:cNvSpPr/>
          <p:nvPr/>
        </p:nvSpPr>
        <p:spPr>
          <a:xfrm>
            <a:off x="685800" y="1870909"/>
            <a:ext cx="212527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FP8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1646634" y="1799472"/>
            <a:ext cx="5850731" cy="238590"/>
          </a:xfrm>
          <a:prstGeom prst="rect">
            <a:avLst/>
          </a:prstGeom>
          <a:noFill/>
          <a:ln/>
        </p:spPr>
        <p:txBody>
          <a:bodyPr wrap="none" lIns="127508" tIns="85090" rIns="0" bIns="0" rtlCol="0" anchor="ctr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エンタープライズの重点。Tensor Coreがネイティブサポートするため、デプロイが容易。</a:t>
            </a:r>
            <a:endParaRPr lang="en-US" sz="850" dirty="0"/>
          </a:p>
        </p:txBody>
      </p:sp>
      <p:sp>
        <p:nvSpPr>
          <p:cNvPr id="16" name="Text 13"/>
          <p:cNvSpPr/>
          <p:nvPr/>
        </p:nvSpPr>
        <p:spPr>
          <a:xfrm>
            <a:off x="7497366" y="1799472"/>
            <a:ext cx="1071563" cy="238590"/>
          </a:xfrm>
          <a:prstGeom prst="rect">
            <a:avLst/>
          </a:prstGeom>
          <a:noFill/>
          <a:ln/>
        </p:spPr>
        <p:txBody>
          <a:bodyPr wrap="none" lIns="127508" tIns="85090" rIns="0" bIns="0" rtlCol="0" anchor="ctr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高</a:t>
            </a:r>
            <a:endParaRPr lang="en-US" sz="850" dirty="0"/>
          </a:p>
        </p:txBody>
      </p:sp>
      <p:sp>
        <p:nvSpPr>
          <p:cNvPr id="17" name="Text 14"/>
          <p:cNvSpPr/>
          <p:nvPr/>
        </p:nvSpPr>
        <p:spPr>
          <a:xfrm>
            <a:off x="685800" y="2109499"/>
            <a:ext cx="680442" cy="1643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INT4 / GPTQ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1646634" y="2038062"/>
            <a:ext cx="5850731" cy="238590"/>
          </a:xfrm>
          <a:prstGeom prst="rect">
            <a:avLst/>
          </a:prstGeom>
          <a:noFill/>
          <a:ln/>
        </p:spPr>
        <p:txBody>
          <a:bodyPr wrap="none" lIns="127508" tIns="85090" rIns="0" bIns="0" rtlCol="0" anchor="ctr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極限のメモリ節約。ただし、AWQやFP8に押されつつある。</a:t>
            </a:r>
            <a:endParaRPr lang="en-US" sz="850" dirty="0"/>
          </a:p>
        </p:txBody>
      </p:sp>
      <p:sp>
        <p:nvSpPr>
          <p:cNvPr id="19" name="Text 16"/>
          <p:cNvSpPr/>
          <p:nvPr/>
        </p:nvSpPr>
        <p:spPr>
          <a:xfrm>
            <a:off x="7497366" y="2038062"/>
            <a:ext cx="1071563" cy="238590"/>
          </a:xfrm>
          <a:prstGeom prst="rect">
            <a:avLst/>
          </a:prstGeom>
          <a:noFill/>
          <a:ln/>
        </p:spPr>
        <p:txBody>
          <a:bodyPr wrap="none" lIns="127508" tIns="85090" rIns="0" bIns="0" rtlCol="0" anchor="ctr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中</a:t>
            </a:r>
            <a:endParaRPr lang="en-US" sz="850" dirty="0"/>
          </a:p>
        </p:txBody>
      </p:sp>
      <p:sp>
        <p:nvSpPr>
          <p:cNvPr id="20" name="Text 17"/>
          <p:cNvSpPr/>
          <p:nvPr/>
        </p:nvSpPr>
        <p:spPr>
          <a:xfrm>
            <a:off x="571500" y="2494536"/>
            <a:ext cx="8001000" cy="24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2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技術間の相互作用 (Coupling)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685800" y="2934574"/>
            <a:ext cx="3700463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9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量化 × 投機的デコード</a:t>
            </a:r>
            <a:endParaRPr lang="en-US" sz="900" dirty="0"/>
          </a:p>
        </p:txBody>
      </p:sp>
      <p:sp>
        <p:nvSpPr>
          <p:cNvPr id="22" name="Text 19"/>
          <p:cNvSpPr/>
          <p:nvPr/>
        </p:nvSpPr>
        <p:spPr>
          <a:xfrm>
            <a:off x="685800" y="3171741"/>
            <a:ext cx="3700463" cy="2800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量化による精度低下は、投機的デコードの</a:t>
            </a:r>
            <a:r>
              <a:rPr lang="en-US" sz="7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承認率 (Acceptance Rate)</a:t>
            </a:r>
            <a:r>
              <a:rPr lang="en-US" sz="7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を低下させ、</a:t>
            </a:r>
            <a:r>
              <a:rPr lang="en-US" sz="7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期待した加速が得られない原因となります。</a:t>
            </a:r>
            <a:endParaRPr lang="en-US" sz="750" dirty="0"/>
          </a:p>
        </p:txBody>
      </p:sp>
      <p:sp>
        <p:nvSpPr>
          <p:cNvPr id="23" name="Text 20"/>
          <p:cNvSpPr/>
          <p:nvPr/>
        </p:nvSpPr>
        <p:spPr>
          <a:xfrm>
            <a:off x="4757738" y="2934574"/>
            <a:ext cx="3700463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9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量化 × MTP / Agent</a:t>
            </a:r>
            <a:endParaRPr lang="en-US" sz="900" dirty="0"/>
          </a:p>
        </p:txBody>
      </p:sp>
      <p:sp>
        <p:nvSpPr>
          <p:cNvPr id="24" name="Text 21"/>
          <p:cNvSpPr/>
          <p:nvPr/>
        </p:nvSpPr>
        <p:spPr>
          <a:xfrm>
            <a:off x="4757738" y="3171741"/>
            <a:ext cx="3700463" cy="2800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MTPモデルの複数トークン予測精度を下げ、Agentの</a:t>
            </a:r>
            <a:r>
              <a:rPr lang="en-US" sz="7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ツール呼び出し (Tool Call)</a:t>
            </a:r>
            <a:r>
              <a:rPr lang="en-US" sz="7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エ</a:t>
            </a:r>
            <a:r>
              <a:rPr lang="en-US" sz="7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ラー率を上昇させる副作用があります。</a:t>
            </a:r>
            <a:endParaRPr lang="en-US" sz="750" dirty="0"/>
          </a:p>
        </p:txBody>
      </p:sp>
      <p:sp>
        <p:nvSpPr>
          <p:cNvPr id="25" name="Text 22"/>
          <p:cNvSpPr/>
          <p:nvPr/>
        </p:nvSpPr>
        <p:spPr>
          <a:xfrm>
            <a:off x="685800" y="4077574"/>
            <a:ext cx="3700463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9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長文コンテキスト × KV量化</a:t>
            </a:r>
            <a:endParaRPr lang="en-US" sz="900" dirty="0"/>
          </a:p>
        </p:txBody>
      </p:sp>
      <p:sp>
        <p:nvSpPr>
          <p:cNvPr id="26" name="Text 23"/>
          <p:cNvSpPr/>
          <p:nvPr/>
        </p:nvSpPr>
        <p:spPr>
          <a:xfrm>
            <a:off x="685800" y="4314741"/>
            <a:ext cx="3700463" cy="2800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コンテキストが長くなるほど、モデル本体より</a:t>
            </a:r>
            <a:r>
              <a:rPr lang="en-US" sz="7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KVキャッシュの量化</a:t>
            </a:r>
            <a:r>
              <a:rPr lang="en-US" sz="7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が重要にな</a:t>
            </a:r>
            <a:r>
              <a:rPr lang="en-US" sz="7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り、長文の安定性に直結します。</a:t>
            </a:r>
            <a:endParaRPr lang="en-US" sz="750" dirty="0"/>
          </a:p>
        </p:txBody>
      </p:sp>
      <p:sp>
        <p:nvSpPr>
          <p:cNvPr id="27" name="Text 24"/>
          <p:cNvSpPr/>
          <p:nvPr/>
        </p:nvSpPr>
        <p:spPr>
          <a:xfrm>
            <a:off x="4757738" y="4077574"/>
            <a:ext cx="3700463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9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MoE × 通信帯域</a:t>
            </a:r>
            <a:endParaRPr lang="en-US" sz="900" dirty="0"/>
          </a:p>
        </p:txBody>
      </p:sp>
      <p:sp>
        <p:nvSpPr>
          <p:cNvPr id="28" name="Text 25"/>
          <p:cNvSpPr/>
          <p:nvPr/>
        </p:nvSpPr>
        <p:spPr>
          <a:xfrm>
            <a:off x="4757738" y="4314741"/>
            <a:ext cx="3700463" cy="2800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MoEのデプロイは量化よりも</a:t>
            </a:r>
            <a:r>
              <a:rPr lang="en-US" sz="7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NVLink等の通信帯域</a:t>
            </a:r>
            <a:r>
              <a:rPr lang="en-US" sz="7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に極度に依存し、検証段階の複</a:t>
            </a:r>
            <a:r>
              <a:rPr lang="en-US" sz="7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雑さを増大させます。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357188"/>
            <a:ext cx="8572500" cy="44003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225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9. 2026年の全体トレンドと企業向け推奨スタック</a:t>
            </a:r>
            <a:endParaRPr lang="en-US" sz="2250" dirty="0"/>
          </a:p>
        </p:txBody>
      </p:sp>
      <p:sp>
        <p:nvSpPr>
          <p:cNvPr id="4" name="Text 1"/>
          <p:cNvSpPr/>
          <p:nvPr/>
        </p:nvSpPr>
        <p:spPr>
          <a:xfrm>
            <a:off x="571500" y="1147270"/>
            <a:ext cx="8001000" cy="24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2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主要トレンド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571500" y="1630170"/>
            <a:ext cx="2524116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9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1. 「単一トークン生成」の終焉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571500" y="1867337"/>
            <a:ext cx="2524116" cy="3000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0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MTPやDFlashの普及により、マルチトークン生成がデファクトスタンダードへ。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3309928" y="1630170"/>
            <a:ext cx="2524116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9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2. KV Cache &gt; モデルパラメータ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3309928" y="1867337"/>
            <a:ext cx="2524116" cy="3000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0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メモリ管理の焦点が重み（Weights）から動的なキャッシュ（KV）へと完全に移行。</a:t>
            </a:r>
            <a:endParaRPr lang="en-US" sz="800" dirty="0"/>
          </a:p>
        </p:txBody>
      </p:sp>
      <p:sp>
        <p:nvSpPr>
          <p:cNvPr id="9" name="Text 6"/>
          <p:cNvSpPr/>
          <p:nvPr/>
        </p:nvSpPr>
        <p:spPr>
          <a:xfrm>
            <a:off x="6048356" y="1630170"/>
            <a:ext cx="2524116" cy="180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9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3. 推論エンジニアリングの優位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6048356" y="1867337"/>
            <a:ext cx="2524116" cy="3000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0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企業の競争力はモデルの学習ではなく、推論スタックの最適化能力に依存する。</a:t>
            </a:r>
            <a:endParaRPr lang="en-US" sz="800" dirty="0"/>
          </a:p>
        </p:txBody>
      </p:sp>
      <p:sp>
        <p:nvSpPr>
          <p:cNvPr id="11" name="Text 8"/>
          <p:cNvSpPr/>
          <p:nvPr/>
        </p:nvSpPr>
        <p:spPr>
          <a:xfrm>
            <a:off x="571500" y="2453125"/>
            <a:ext cx="8001000" cy="24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12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2026年 企業向け推奨スタック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575072" y="2803866"/>
            <a:ext cx="1071563" cy="238590"/>
          </a:xfrm>
          <a:prstGeom prst="rect">
            <a:avLst/>
          </a:prstGeom>
          <a:solidFill>
            <a:srgbClr val="F7FAFC"/>
          </a:solidFill>
          <a:ln w="9144">
            <a:solidFill>
              <a:srgbClr val="E2E8F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75072" y="2803866"/>
            <a:ext cx="1071563" cy="238590"/>
          </a:xfrm>
          <a:prstGeom prst="rect">
            <a:avLst/>
          </a:prstGeom>
          <a:noFill/>
          <a:ln/>
        </p:spPr>
        <p:txBody>
          <a:bodyPr wrap="none" lIns="102108" tIns="85090" rIns="102108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構成要素</a:t>
            </a:r>
            <a:endParaRPr lang="en-US" sz="800" dirty="0"/>
          </a:p>
        </p:txBody>
      </p:sp>
      <p:sp>
        <p:nvSpPr>
          <p:cNvPr id="14" name="Shape 11"/>
          <p:cNvSpPr/>
          <p:nvPr/>
        </p:nvSpPr>
        <p:spPr>
          <a:xfrm>
            <a:off x="1646634" y="2803866"/>
            <a:ext cx="2442800" cy="238590"/>
          </a:xfrm>
          <a:prstGeom prst="rect">
            <a:avLst/>
          </a:prstGeom>
          <a:solidFill>
            <a:srgbClr val="F7FAFC"/>
          </a:solidFill>
          <a:ln w="9144">
            <a:solidFill>
              <a:srgbClr val="E2E8F0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646634" y="2803866"/>
            <a:ext cx="2442800" cy="238590"/>
          </a:xfrm>
          <a:prstGeom prst="rect">
            <a:avLst/>
          </a:prstGeom>
          <a:noFill/>
          <a:ln/>
        </p:spPr>
        <p:txBody>
          <a:bodyPr wrap="none" lIns="102108" tIns="85090" rIns="102108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中小企業ローカル (PoC)</a:t>
            </a:r>
            <a:endParaRPr lang="en-US" sz="800" dirty="0"/>
          </a:p>
        </p:txBody>
      </p:sp>
      <p:sp>
        <p:nvSpPr>
          <p:cNvPr id="16" name="Shape 13"/>
          <p:cNvSpPr/>
          <p:nvPr/>
        </p:nvSpPr>
        <p:spPr>
          <a:xfrm>
            <a:off x="4085472" y="2803866"/>
            <a:ext cx="2438837" cy="238590"/>
          </a:xfrm>
          <a:prstGeom prst="rect">
            <a:avLst/>
          </a:prstGeom>
          <a:solidFill>
            <a:srgbClr val="F7FAFC"/>
          </a:solidFill>
          <a:ln w="9144">
            <a:solidFill>
              <a:srgbClr val="E2E8F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4085472" y="2803866"/>
            <a:ext cx="2438837" cy="238590"/>
          </a:xfrm>
          <a:prstGeom prst="rect">
            <a:avLst/>
          </a:prstGeom>
          <a:noFill/>
          <a:ln/>
        </p:spPr>
        <p:txBody>
          <a:bodyPr wrap="none" lIns="102108" tIns="85090" rIns="102108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エンタープライズ生産級</a:t>
            </a:r>
            <a:endParaRPr lang="en-US" sz="800" dirty="0"/>
          </a:p>
        </p:txBody>
      </p:sp>
      <p:sp>
        <p:nvSpPr>
          <p:cNvPr id="18" name="Shape 15"/>
          <p:cNvSpPr/>
          <p:nvPr/>
        </p:nvSpPr>
        <p:spPr>
          <a:xfrm>
            <a:off x="6520681" y="2803866"/>
            <a:ext cx="2048247" cy="238590"/>
          </a:xfrm>
          <a:prstGeom prst="rect">
            <a:avLst/>
          </a:prstGeom>
          <a:solidFill>
            <a:srgbClr val="F7FAFC"/>
          </a:solidFill>
          <a:ln w="9144">
            <a:solidFill>
              <a:srgbClr val="E2E8F0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520681" y="2803866"/>
            <a:ext cx="2048247" cy="238590"/>
          </a:xfrm>
          <a:prstGeom prst="rect">
            <a:avLst/>
          </a:prstGeom>
          <a:noFill/>
          <a:ln/>
        </p:spPr>
        <p:txBody>
          <a:bodyPr wrap="none" lIns="102108" tIns="85090" rIns="102108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8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高度Agentシステム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575072" y="3035312"/>
            <a:ext cx="1071563" cy="218582"/>
          </a:xfrm>
          <a:prstGeom prst="rect">
            <a:avLst/>
          </a:prstGeom>
          <a:noFill/>
          <a:ln/>
        </p:spPr>
        <p:txBody>
          <a:bodyPr wrap="square" lIns="102108" tIns="85090" rIns="102108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50" dirty="0">
                <a:solidFill>
                  <a:srgbClr val="1A202C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Runtime</a:t>
            </a:r>
            <a:endParaRPr lang="en-US" sz="750" dirty="0"/>
          </a:p>
        </p:txBody>
      </p:sp>
      <p:sp>
        <p:nvSpPr>
          <p:cNvPr id="21" name="Text 18"/>
          <p:cNvSpPr/>
          <p:nvPr/>
        </p:nvSpPr>
        <p:spPr>
          <a:xfrm>
            <a:off x="1646634" y="3035312"/>
            <a:ext cx="2443497" cy="218582"/>
          </a:xfrm>
          <a:prstGeom prst="rect">
            <a:avLst/>
          </a:prstGeom>
          <a:noFill/>
          <a:ln/>
        </p:spPr>
        <p:txBody>
          <a:bodyPr wrap="square" lIns="102108" tIns="85090" rIns="102108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Ollama</a:t>
            </a:r>
            <a:endParaRPr lang="en-US" sz="750" dirty="0"/>
          </a:p>
        </p:txBody>
      </p:sp>
      <p:sp>
        <p:nvSpPr>
          <p:cNvPr id="22" name="Text 19"/>
          <p:cNvSpPr/>
          <p:nvPr/>
        </p:nvSpPr>
        <p:spPr>
          <a:xfrm>
            <a:off x="4090132" y="3035312"/>
            <a:ext cx="2437358" cy="218582"/>
          </a:xfrm>
          <a:prstGeom prst="rect">
            <a:avLst/>
          </a:prstGeom>
          <a:noFill/>
          <a:ln/>
        </p:spPr>
        <p:txBody>
          <a:bodyPr wrap="square" lIns="102108" tIns="85090" rIns="102108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vLLM</a:t>
            </a:r>
            <a:endParaRPr lang="en-US" sz="750" dirty="0"/>
          </a:p>
        </p:txBody>
      </p:sp>
      <p:sp>
        <p:nvSpPr>
          <p:cNvPr id="23" name="Text 20"/>
          <p:cNvSpPr/>
          <p:nvPr/>
        </p:nvSpPr>
        <p:spPr>
          <a:xfrm>
            <a:off x="6527490" y="3035312"/>
            <a:ext cx="2041438" cy="218582"/>
          </a:xfrm>
          <a:prstGeom prst="rect">
            <a:avLst/>
          </a:prstGeom>
          <a:noFill/>
          <a:ln/>
        </p:spPr>
        <p:txBody>
          <a:bodyPr wrap="square" lIns="102108" tIns="85090" rIns="102108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SGLang</a:t>
            </a:r>
            <a:endParaRPr lang="en-US" sz="750" dirty="0"/>
          </a:p>
        </p:txBody>
      </p:sp>
      <p:sp>
        <p:nvSpPr>
          <p:cNvPr id="24" name="Text 21"/>
          <p:cNvSpPr/>
          <p:nvPr/>
        </p:nvSpPr>
        <p:spPr>
          <a:xfrm>
            <a:off x="575072" y="3253894"/>
            <a:ext cx="1071563" cy="218582"/>
          </a:xfrm>
          <a:prstGeom prst="rect">
            <a:avLst/>
          </a:prstGeom>
          <a:noFill/>
          <a:ln/>
        </p:spPr>
        <p:txBody>
          <a:bodyPr wrap="square" lIns="102108" tIns="85090" rIns="102108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50" dirty="0">
                <a:solidFill>
                  <a:srgbClr val="1A202C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Speculative</a:t>
            </a:r>
            <a:endParaRPr lang="en-US" sz="750" dirty="0"/>
          </a:p>
        </p:txBody>
      </p:sp>
      <p:sp>
        <p:nvSpPr>
          <p:cNvPr id="25" name="Text 22"/>
          <p:cNvSpPr/>
          <p:nvPr/>
        </p:nvSpPr>
        <p:spPr>
          <a:xfrm>
            <a:off x="1646634" y="3253894"/>
            <a:ext cx="2443497" cy="218582"/>
          </a:xfrm>
          <a:prstGeom prst="rect">
            <a:avLst/>
          </a:prstGeom>
          <a:noFill/>
          <a:ln/>
        </p:spPr>
        <p:txBody>
          <a:bodyPr wrap="square" lIns="102108" tIns="85090" rIns="102108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-</a:t>
            </a:r>
            <a:endParaRPr lang="en-US" sz="750" dirty="0"/>
          </a:p>
        </p:txBody>
      </p:sp>
      <p:sp>
        <p:nvSpPr>
          <p:cNvPr id="26" name="Text 23"/>
          <p:cNvSpPr/>
          <p:nvPr/>
        </p:nvSpPr>
        <p:spPr>
          <a:xfrm>
            <a:off x="4090132" y="3253894"/>
            <a:ext cx="2437358" cy="218582"/>
          </a:xfrm>
          <a:prstGeom prst="rect">
            <a:avLst/>
          </a:prstGeom>
          <a:noFill/>
          <a:ln/>
        </p:spPr>
        <p:txBody>
          <a:bodyPr wrap="square" lIns="102108" tIns="85090" rIns="102108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EAGLE / MTP</a:t>
            </a:r>
            <a:endParaRPr lang="en-US" sz="750" dirty="0"/>
          </a:p>
        </p:txBody>
      </p:sp>
      <p:sp>
        <p:nvSpPr>
          <p:cNvPr id="27" name="Text 24"/>
          <p:cNvSpPr/>
          <p:nvPr/>
        </p:nvSpPr>
        <p:spPr>
          <a:xfrm>
            <a:off x="6527490" y="3253894"/>
            <a:ext cx="2041438" cy="218582"/>
          </a:xfrm>
          <a:prstGeom prst="rect">
            <a:avLst/>
          </a:prstGeom>
          <a:noFill/>
          <a:ln/>
        </p:spPr>
        <p:txBody>
          <a:bodyPr wrap="square" lIns="102108" tIns="85090" rIns="102108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MTP</a:t>
            </a:r>
            <a:endParaRPr lang="en-US" sz="750" dirty="0"/>
          </a:p>
        </p:txBody>
      </p:sp>
      <p:sp>
        <p:nvSpPr>
          <p:cNvPr id="28" name="Text 25"/>
          <p:cNvSpPr/>
          <p:nvPr/>
        </p:nvSpPr>
        <p:spPr>
          <a:xfrm>
            <a:off x="575072" y="3472476"/>
            <a:ext cx="1071563" cy="218582"/>
          </a:xfrm>
          <a:prstGeom prst="rect">
            <a:avLst/>
          </a:prstGeom>
          <a:noFill/>
          <a:ln/>
        </p:spPr>
        <p:txBody>
          <a:bodyPr wrap="square" lIns="102108" tIns="85090" rIns="102108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50" dirty="0">
                <a:solidFill>
                  <a:srgbClr val="1A202C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KV / Cache</a:t>
            </a:r>
            <a:endParaRPr lang="en-US" sz="750" dirty="0"/>
          </a:p>
        </p:txBody>
      </p:sp>
      <p:sp>
        <p:nvSpPr>
          <p:cNvPr id="29" name="Text 26"/>
          <p:cNvSpPr/>
          <p:nvPr/>
        </p:nvSpPr>
        <p:spPr>
          <a:xfrm>
            <a:off x="1646634" y="3472476"/>
            <a:ext cx="2443497" cy="218582"/>
          </a:xfrm>
          <a:prstGeom prst="rect">
            <a:avLst/>
          </a:prstGeom>
          <a:noFill/>
          <a:ln/>
        </p:spPr>
        <p:txBody>
          <a:bodyPr wrap="square" lIns="102108" tIns="85090" rIns="102108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Standard</a:t>
            </a:r>
            <a:endParaRPr lang="en-US" sz="750" dirty="0"/>
          </a:p>
        </p:txBody>
      </p:sp>
      <p:sp>
        <p:nvSpPr>
          <p:cNvPr id="30" name="Text 27"/>
          <p:cNvSpPr/>
          <p:nvPr/>
        </p:nvSpPr>
        <p:spPr>
          <a:xfrm>
            <a:off x="4090132" y="3472476"/>
            <a:ext cx="2437358" cy="218582"/>
          </a:xfrm>
          <a:prstGeom prst="rect">
            <a:avLst/>
          </a:prstGeom>
          <a:noFill/>
          <a:ln/>
        </p:spPr>
        <p:txBody>
          <a:bodyPr wrap="square" lIns="102108" tIns="85090" rIns="102108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PagedAttention</a:t>
            </a:r>
            <a:endParaRPr lang="en-US" sz="750" dirty="0"/>
          </a:p>
        </p:txBody>
      </p:sp>
      <p:sp>
        <p:nvSpPr>
          <p:cNvPr id="31" name="Text 28"/>
          <p:cNvSpPr/>
          <p:nvPr/>
        </p:nvSpPr>
        <p:spPr>
          <a:xfrm>
            <a:off x="6527490" y="3472476"/>
            <a:ext cx="2041438" cy="218582"/>
          </a:xfrm>
          <a:prstGeom prst="rect">
            <a:avLst/>
          </a:prstGeom>
          <a:noFill/>
          <a:ln/>
        </p:spPr>
        <p:txBody>
          <a:bodyPr wrap="square" lIns="102108" tIns="85090" rIns="102108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Prefix Cache</a:t>
            </a:r>
            <a:endParaRPr lang="en-US" sz="750" dirty="0"/>
          </a:p>
        </p:txBody>
      </p:sp>
      <p:sp>
        <p:nvSpPr>
          <p:cNvPr id="32" name="Text 29"/>
          <p:cNvSpPr/>
          <p:nvPr/>
        </p:nvSpPr>
        <p:spPr>
          <a:xfrm>
            <a:off x="575072" y="3691058"/>
            <a:ext cx="1071563" cy="218582"/>
          </a:xfrm>
          <a:prstGeom prst="rect">
            <a:avLst/>
          </a:prstGeom>
          <a:noFill/>
          <a:ln/>
        </p:spPr>
        <p:txBody>
          <a:bodyPr wrap="square" lIns="102108" tIns="85090" rIns="102108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50" dirty="0">
                <a:solidFill>
                  <a:srgbClr val="1A202C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量化</a:t>
            </a:r>
            <a:endParaRPr lang="en-US" sz="750" dirty="0"/>
          </a:p>
        </p:txBody>
      </p:sp>
      <p:sp>
        <p:nvSpPr>
          <p:cNvPr id="33" name="Text 30"/>
          <p:cNvSpPr/>
          <p:nvPr/>
        </p:nvSpPr>
        <p:spPr>
          <a:xfrm>
            <a:off x="1646634" y="3691058"/>
            <a:ext cx="2443497" cy="218582"/>
          </a:xfrm>
          <a:prstGeom prst="rect">
            <a:avLst/>
          </a:prstGeom>
          <a:noFill/>
          <a:ln/>
        </p:spPr>
        <p:txBody>
          <a:bodyPr wrap="square" lIns="102108" tIns="85090" rIns="102108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AWQ (INT4)</a:t>
            </a:r>
            <a:endParaRPr lang="en-US" sz="750" dirty="0"/>
          </a:p>
        </p:txBody>
      </p:sp>
      <p:sp>
        <p:nvSpPr>
          <p:cNvPr id="34" name="Text 31"/>
          <p:cNvSpPr/>
          <p:nvPr/>
        </p:nvSpPr>
        <p:spPr>
          <a:xfrm>
            <a:off x="4090132" y="3691058"/>
            <a:ext cx="2437358" cy="218582"/>
          </a:xfrm>
          <a:prstGeom prst="rect">
            <a:avLst/>
          </a:prstGeom>
          <a:noFill/>
          <a:ln/>
        </p:spPr>
        <p:txBody>
          <a:bodyPr wrap="square" lIns="102108" tIns="85090" rIns="102108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FP8</a:t>
            </a:r>
            <a:endParaRPr lang="en-US" sz="750" dirty="0"/>
          </a:p>
        </p:txBody>
      </p:sp>
      <p:sp>
        <p:nvSpPr>
          <p:cNvPr id="35" name="Text 32"/>
          <p:cNvSpPr/>
          <p:nvPr/>
        </p:nvSpPr>
        <p:spPr>
          <a:xfrm>
            <a:off x="6527490" y="3691058"/>
            <a:ext cx="2041438" cy="218582"/>
          </a:xfrm>
          <a:prstGeom prst="rect">
            <a:avLst/>
          </a:prstGeom>
          <a:noFill/>
          <a:ln/>
        </p:spPr>
        <p:txBody>
          <a:bodyPr wrap="square" lIns="102108" tIns="85090" rIns="102108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FP8 / AWQ</a:t>
            </a:r>
            <a:endParaRPr lang="en-US" sz="750" dirty="0"/>
          </a:p>
        </p:txBody>
      </p:sp>
      <p:sp>
        <p:nvSpPr>
          <p:cNvPr id="36" name="Text 33"/>
          <p:cNvSpPr/>
          <p:nvPr/>
        </p:nvSpPr>
        <p:spPr>
          <a:xfrm>
            <a:off x="575072" y="3909640"/>
            <a:ext cx="1071563" cy="218582"/>
          </a:xfrm>
          <a:prstGeom prst="rect">
            <a:avLst/>
          </a:prstGeom>
          <a:noFill/>
          <a:ln/>
        </p:spPr>
        <p:txBody>
          <a:bodyPr wrap="square" lIns="102108" tIns="85090" rIns="102108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50" dirty="0">
                <a:solidFill>
                  <a:srgbClr val="1A202C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GPU</a:t>
            </a:r>
            <a:endParaRPr lang="en-US" sz="750" dirty="0"/>
          </a:p>
        </p:txBody>
      </p:sp>
      <p:sp>
        <p:nvSpPr>
          <p:cNvPr id="37" name="Text 34"/>
          <p:cNvSpPr/>
          <p:nvPr/>
        </p:nvSpPr>
        <p:spPr>
          <a:xfrm>
            <a:off x="1646634" y="3909640"/>
            <a:ext cx="2443497" cy="218582"/>
          </a:xfrm>
          <a:prstGeom prst="rect">
            <a:avLst/>
          </a:prstGeom>
          <a:noFill/>
          <a:ln/>
        </p:spPr>
        <p:txBody>
          <a:bodyPr wrap="square" lIns="102108" tIns="85090" rIns="102108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RTX 4090</a:t>
            </a:r>
            <a:endParaRPr lang="en-US" sz="750" dirty="0"/>
          </a:p>
        </p:txBody>
      </p:sp>
      <p:sp>
        <p:nvSpPr>
          <p:cNvPr id="38" name="Text 35"/>
          <p:cNvSpPr/>
          <p:nvPr/>
        </p:nvSpPr>
        <p:spPr>
          <a:xfrm>
            <a:off x="4090132" y="3909640"/>
            <a:ext cx="2437358" cy="218582"/>
          </a:xfrm>
          <a:prstGeom prst="rect">
            <a:avLst/>
          </a:prstGeom>
          <a:noFill/>
          <a:ln/>
        </p:spPr>
        <p:txBody>
          <a:bodyPr wrap="square" lIns="102108" tIns="85090" rIns="102108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H100 / H200 / B200</a:t>
            </a:r>
            <a:endParaRPr lang="en-US" sz="750" dirty="0"/>
          </a:p>
        </p:txBody>
      </p:sp>
      <p:sp>
        <p:nvSpPr>
          <p:cNvPr id="39" name="Text 36"/>
          <p:cNvSpPr/>
          <p:nvPr/>
        </p:nvSpPr>
        <p:spPr>
          <a:xfrm>
            <a:off x="6527490" y="3909640"/>
            <a:ext cx="2041438" cy="218582"/>
          </a:xfrm>
          <a:prstGeom prst="rect">
            <a:avLst/>
          </a:prstGeom>
          <a:noFill/>
          <a:ln/>
        </p:spPr>
        <p:txBody>
          <a:bodyPr wrap="square" lIns="102108" tIns="85090" rIns="102108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A100 / H100</a:t>
            </a:r>
            <a:endParaRPr lang="en-US" sz="750" dirty="0"/>
          </a:p>
        </p:txBody>
      </p:sp>
      <p:sp>
        <p:nvSpPr>
          <p:cNvPr id="40" name="Text 37"/>
          <p:cNvSpPr/>
          <p:nvPr/>
        </p:nvSpPr>
        <p:spPr>
          <a:xfrm>
            <a:off x="575072" y="4128222"/>
            <a:ext cx="1071563" cy="218582"/>
          </a:xfrm>
          <a:prstGeom prst="rect">
            <a:avLst/>
          </a:prstGeom>
          <a:noFill/>
          <a:ln/>
        </p:spPr>
        <p:txBody>
          <a:bodyPr wrap="square" lIns="102108" tIns="85090" rIns="102108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50" dirty="0">
                <a:solidFill>
                  <a:srgbClr val="1A202C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Orchestration</a:t>
            </a:r>
            <a:endParaRPr lang="en-US" sz="750" dirty="0"/>
          </a:p>
        </p:txBody>
      </p:sp>
      <p:sp>
        <p:nvSpPr>
          <p:cNvPr id="41" name="Text 38"/>
          <p:cNvSpPr/>
          <p:nvPr/>
        </p:nvSpPr>
        <p:spPr>
          <a:xfrm>
            <a:off x="1646634" y="4128222"/>
            <a:ext cx="2443497" cy="218582"/>
          </a:xfrm>
          <a:prstGeom prst="rect">
            <a:avLst/>
          </a:prstGeom>
          <a:noFill/>
          <a:ln/>
        </p:spPr>
        <p:txBody>
          <a:bodyPr wrap="square" lIns="102108" tIns="85090" rIns="102108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Open WebUI</a:t>
            </a:r>
            <a:endParaRPr lang="en-US" sz="750" dirty="0"/>
          </a:p>
        </p:txBody>
      </p:sp>
      <p:sp>
        <p:nvSpPr>
          <p:cNvPr id="42" name="Text 39"/>
          <p:cNvSpPr/>
          <p:nvPr/>
        </p:nvSpPr>
        <p:spPr>
          <a:xfrm>
            <a:off x="4090132" y="4128222"/>
            <a:ext cx="2437358" cy="218582"/>
          </a:xfrm>
          <a:prstGeom prst="rect">
            <a:avLst/>
          </a:prstGeom>
          <a:noFill/>
          <a:ln/>
        </p:spPr>
        <p:txBody>
          <a:bodyPr wrap="square" lIns="102108" tIns="85090" rIns="102108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Kubernetes (K8s)</a:t>
            </a:r>
            <a:endParaRPr lang="en-US" sz="750" dirty="0"/>
          </a:p>
        </p:txBody>
      </p:sp>
      <p:sp>
        <p:nvSpPr>
          <p:cNvPr id="43" name="Text 40"/>
          <p:cNvSpPr/>
          <p:nvPr/>
        </p:nvSpPr>
        <p:spPr>
          <a:xfrm>
            <a:off x="6527490" y="4128222"/>
            <a:ext cx="2041438" cy="218582"/>
          </a:xfrm>
          <a:prstGeom prst="rect">
            <a:avLst/>
          </a:prstGeom>
          <a:noFill/>
          <a:ln/>
        </p:spPr>
        <p:txBody>
          <a:bodyPr wrap="square" lIns="102108" tIns="85090" rIns="102108" bIns="0" rtlCol="0" anchor="t">
            <a:spAutoFit/>
          </a:bodyPr>
          <a:lstStyle/>
          <a:p>
            <a:pPr algn="l" indent="0" marL="0">
              <a:lnSpc>
                <a:spcPct val="112000"/>
              </a:lnSpc>
              <a:buNone/>
            </a:pPr>
            <a:r>
              <a:rPr lang="en-US" sz="7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Continuous Batching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428625"/>
            <a:ext cx="8572500" cy="4714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25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10. 学習ロードマップと主要プロジェクト</a:t>
            </a:r>
            <a:endParaRPr lang="en-US" sz="22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421606"/>
            <a:ext cx="171450" cy="17145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28675" y="1357313"/>
            <a:ext cx="1200150" cy="30003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学習優先順位</a:t>
            </a:r>
            <a:endParaRPr lang="en-US" sz="1400" dirty="0"/>
          </a:p>
        </p:txBody>
      </p:sp>
      <p:sp>
        <p:nvSpPr>
          <p:cNvPr id="6" name="Text 2"/>
          <p:cNvSpPr/>
          <p:nvPr/>
        </p:nvSpPr>
        <p:spPr>
          <a:xfrm>
            <a:off x="571500" y="1885950"/>
            <a:ext cx="214313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01</a:t>
            </a:r>
            <a:endParaRPr lang="en-US" sz="900" dirty="0"/>
          </a:p>
        </p:txBody>
      </p:sp>
      <p:sp>
        <p:nvSpPr>
          <p:cNvPr id="7" name="Text 3"/>
          <p:cNvSpPr/>
          <p:nvPr/>
        </p:nvSpPr>
        <p:spPr>
          <a:xfrm>
            <a:off x="892969" y="1885950"/>
            <a:ext cx="172343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KV Cache メカニズムの深掘り</a:t>
            </a:r>
            <a:endParaRPr lang="en-US" sz="950" dirty="0"/>
          </a:p>
        </p:txBody>
      </p:sp>
      <p:sp>
        <p:nvSpPr>
          <p:cNvPr id="8" name="Text 4"/>
          <p:cNvSpPr/>
          <p:nvPr/>
        </p:nvSpPr>
        <p:spPr>
          <a:xfrm>
            <a:off x="571500" y="2228850"/>
            <a:ext cx="214313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5"/>
          <p:cNvSpPr/>
          <p:nvPr/>
        </p:nvSpPr>
        <p:spPr>
          <a:xfrm>
            <a:off x="892969" y="2228850"/>
            <a:ext cx="1798439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Speculative Decoding の全系譜</a:t>
            </a:r>
            <a:endParaRPr lang="en-US" sz="950" dirty="0"/>
          </a:p>
        </p:txBody>
      </p:sp>
      <p:sp>
        <p:nvSpPr>
          <p:cNvPr id="10" name="Text 6"/>
          <p:cNvSpPr/>
          <p:nvPr/>
        </p:nvSpPr>
        <p:spPr>
          <a:xfrm>
            <a:off x="571500" y="2571750"/>
            <a:ext cx="214313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03</a:t>
            </a:r>
            <a:endParaRPr lang="en-US" sz="900" dirty="0"/>
          </a:p>
        </p:txBody>
      </p:sp>
      <p:sp>
        <p:nvSpPr>
          <p:cNvPr id="11" name="Text 7"/>
          <p:cNvSpPr/>
          <p:nvPr/>
        </p:nvSpPr>
        <p:spPr>
          <a:xfrm>
            <a:off x="892969" y="2571750"/>
            <a:ext cx="1675209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MTP (Multi-Token Prediction)</a:t>
            </a:r>
            <a:endParaRPr lang="en-US" sz="950" dirty="0"/>
          </a:p>
        </p:txBody>
      </p:sp>
      <p:sp>
        <p:nvSpPr>
          <p:cNvPr id="12" name="Text 8"/>
          <p:cNvSpPr/>
          <p:nvPr/>
        </p:nvSpPr>
        <p:spPr>
          <a:xfrm>
            <a:off x="571500" y="2914650"/>
            <a:ext cx="214313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04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2969" y="2914650"/>
            <a:ext cx="1968103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FlashAttention と Attention Kernel</a:t>
            </a:r>
            <a:endParaRPr lang="en-US" sz="950" dirty="0"/>
          </a:p>
        </p:txBody>
      </p:sp>
      <p:sp>
        <p:nvSpPr>
          <p:cNvPr id="14" name="Text 10"/>
          <p:cNvSpPr/>
          <p:nvPr/>
        </p:nvSpPr>
        <p:spPr>
          <a:xfrm>
            <a:off x="571500" y="3257550"/>
            <a:ext cx="214313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05</a:t>
            </a:r>
            <a:endParaRPr lang="en-US" sz="900" dirty="0"/>
          </a:p>
        </p:txBody>
      </p:sp>
      <p:sp>
        <p:nvSpPr>
          <p:cNvPr id="15" name="Text 11"/>
          <p:cNvSpPr/>
          <p:nvPr/>
        </p:nvSpPr>
        <p:spPr>
          <a:xfrm>
            <a:off x="892969" y="3257550"/>
            <a:ext cx="2030611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vLLM / SGLang のソースコード解析</a:t>
            </a:r>
            <a:endParaRPr lang="en-US" sz="950" dirty="0"/>
          </a:p>
        </p:txBody>
      </p:sp>
      <p:sp>
        <p:nvSpPr>
          <p:cNvPr id="16" name="Text 12"/>
          <p:cNvSpPr/>
          <p:nvPr/>
        </p:nvSpPr>
        <p:spPr>
          <a:xfrm>
            <a:off x="571500" y="3600450"/>
            <a:ext cx="214313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06</a:t>
            </a:r>
            <a:endParaRPr lang="en-US" sz="900" dirty="0"/>
          </a:p>
        </p:txBody>
      </p:sp>
      <p:sp>
        <p:nvSpPr>
          <p:cNvPr id="17" name="Text 13"/>
          <p:cNvSpPr/>
          <p:nvPr/>
        </p:nvSpPr>
        <p:spPr>
          <a:xfrm>
            <a:off x="892969" y="3600450"/>
            <a:ext cx="1923455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CUDA Graph と 推論グラフ最適化</a:t>
            </a:r>
            <a:endParaRPr lang="en-US" sz="950" dirty="0"/>
          </a:p>
        </p:txBody>
      </p:sp>
      <p:sp>
        <p:nvSpPr>
          <p:cNvPr id="18" name="Text 14"/>
          <p:cNvSpPr/>
          <p:nvPr/>
        </p:nvSpPr>
        <p:spPr>
          <a:xfrm>
            <a:off x="571500" y="3943350"/>
            <a:ext cx="214313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07</a:t>
            </a:r>
            <a:endParaRPr lang="en-US" sz="900" dirty="0"/>
          </a:p>
        </p:txBody>
      </p:sp>
      <p:sp>
        <p:nvSpPr>
          <p:cNvPr id="19" name="Text 15"/>
          <p:cNvSpPr/>
          <p:nvPr/>
        </p:nvSpPr>
        <p:spPr>
          <a:xfrm>
            <a:off x="892969" y="3943350"/>
            <a:ext cx="1519833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MoE Inference と 分散計算</a:t>
            </a:r>
            <a:endParaRPr lang="en-US" sz="950" dirty="0"/>
          </a:p>
        </p:txBody>
      </p:sp>
      <p:sp>
        <p:nvSpPr>
          <p:cNvPr id="20" name="Text 16"/>
          <p:cNvSpPr/>
          <p:nvPr/>
        </p:nvSpPr>
        <p:spPr>
          <a:xfrm>
            <a:off x="571500" y="4286250"/>
            <a:ext cx="214313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08</a:t>
            </a:r>
            <a:endParaRPr lang="en-US" sz="900" dirty="0"/>
          </a:p>
        </p:txBody>
      </p:sp>
      <p:sp>
        <p:nvSpPr>
          <p:cNvPr id="21" name="Text 17"/>
          <p:cNvSpPr/>
          <p:nvPr/>
        </p:nvSpPr>
        <p:spPr>
          <a:xfrm>
            <a:off x="892969" y="4286250"/>
            <a:ext cx="1630561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Continuous Batching の実装</a:t>
            </a:r>
            <a:endParaRPr lang="en-US" sz="950" dirty="0"/>
          </a:p>
        </p:txBody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313" y="1421606"/>
            <a:ext cx="150019" cy="171450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5022056" y="1357313"/>
            <a:ext cx="2586038" cy="30003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研究すべき主要プロジェクト</a:t>
            </a:r>
            <a:endParaRPr lang="en-US" sz="1400" dirty="0"/>
          </a:p>
        </p:txBody>
      </p:sp>
      <p:sp>
        <p:nvSpPr>
          <p:cNvPr id="24" name="Text 19"/>
          <p:cNvSpPr/>
          <p:nvPr/>
        </p:nvSpPr>
        <p:spPr>
          <a:xfrm>
            <a:off x="4943475" y="1985963"/>
            <a:ext cx="1507331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vLLM</a:t>
            </a:r>
            <a:endParaRPr lang="en-US" sz="1000" dirty="0"/>
          </a:p>
        </p:txBody>
      </p:sp>
      <p:sp>
        <p:nvSpPr>
          <p:cNvPr id="25" name="Text 20"/>
          <p:cNvSpPr/>
          <p:nvPr/>
        </p:nvSpPr>
        <p:spPr>
          <a:xfrm>
            <a:off x="4943475" y="2257425"/>
            <a:ext cx="1507331" cy="450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750" dirty="0">
                <a:solidFill>
                  <a:srgbClr val="718096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エンタープライズ推論の標準。PagedAttentionの実装を学ぶ最適の場所。</a:t>
            </a:r>
            <a:endParaRPr lang="en-US" sz="750" dirty="0"/>
          </a:p>
        </p:txBody>
      </p:sp>
      <p:sp>
        <p:nvSpPr>
          <p:cNvPr id="26" name="Text 21"/>
          <p:cNvSpPr/>
          <p:nvPr/>
        </p:nvSpPr>
        <p:spPr>
          <a:xfrm>
            <a:off x="6908006" y="1985963"/>
            <a:ext cx="1507331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llama.cpp</a:t>
            </a:r>
            <a:endParaRPr lang="en-US" sz="1000" dirty="0"/>
          </a:p>
        </p:txBody>
      </p:sp>
      <p:sp>
        <p:nvSpPr>
          <p:cNvPr id="27" name="Text 22"/>
          <p:cNvSpPr/>
          <p:nvPr/>
        </p:nvSpPr>
        <p:spPr>
          <a:xfrm>
            <a:off x="6908006" y="2257425"/>
            <a:ext cx="1507331" cy="3000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750" dirty="0">
                <a:solidFill>
                  <a:srgbClr val="718096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エッジ推論の極致。C++による低レイヤーのメモリ管理と最適化。</a:t>
            </a:r>
            <a:endParaRPr lang="en-US" sz="750" dirty="0"/>
          </a:p>
        </p:txBody>
      </p:sp>
      <p:sp>
        <p:nvSpPr>
          <p:cNvPr id="28" name="Text 23"/>
          <p:cNvSpPr/>
          <p:nvPr/>
        </p:nvSpPr>
        <p:spPr>
          <a:xfrm>
            <a:off x="4943475" y="3128963"/>
            <a:ext cx="1507331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SGLang</a:t>
            </a:r>
            <a:endParaRPr lang="en-US" sz="1000" dirty="0"/>
          </a:p>
        </p:txBody>
      </p:sp>
      <p:sp>
        <p:nvSpPr>
          <p:cNvPr id="29" name="Text 24"/>
          <p:cNvSpPr/>
          <p:nvPr/>
        </p:nvSpPr>
        <p:spPr>
          <a:xfrm>
            <a:off x="4943475" y="3400425"/>
            <a:ext cx="1507331" cy="3000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750" dirty="0">
                <a:solidFill>
                  <a:srgbClr val="718096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Agent時代の推論エンジン。プログラム可能な推論の最前線。</a:t>
            </a:r>
            <a:endParaRPr lang="en-US" sz="750" dirty="0"/>
          </a:p>
        </p:txBody>
      </p:sp>
      <p:sp>
        <p:nvSpPr>
          <p:cNvPr id="30" name="Text 25"/>
          <p:cNvSpPr/>
          <p:nvPr/>
        </p:nvSpPr>
        <p:spPr>
          <a:xfrm>
            <a:off x="6908006" y="3128963"/>
            <a:ext cx="1507331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TensorRT-LLM</a:t>
            </a:r>
            <a:endParaRPr lang="en-US" sz="1000" dirty="0"/>
          </a:p>
        </p:txBody>
      </p:sp>
      <p:sp>
        <p:nvSpPr>
          <p:cNvPr id="31" name="Text 26"/>
          <p:cNvSpPr/>
          <p:nvPr/>
        </p:nvSpPr>
        <p:spPr>
          <a:xfrm>
            <a:off x="6908006" y="3400425"/>
            <a:ext cx="1507331" cy="450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750" dirty="0">
                <a:solidFill>
                  <a:srgbClr val="718096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NVIDIA公式の最適化ライブラリ。ハードウェア性能を極限まで引き出す。</a:t>
            </a:r>
            <a:endParaRPr lang="en-US" sz="750" dirty="0"/>
          </a:p>
        </p:txBody>
      </p:sp>
      <p:sp>
        <p:nvSpPr>
          <p:cNvPr id="32" name="Text 27"/>
          <p:cNvSpPr/>
          <p:nvPr/>
        </p:nvSpPr>
        <p:spPr>
          <a:xfrm>
            <a:off x="4786313" y="4257675"/>
            <a:ext cx="3786188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A202C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結論：</a:t>
            </a:r>
            <a:endParaRPr lang="en-US" sz="900" dirty="0"/>
          </a:p>
        </p:txBody>
      </p:sp>
      <p:sp>
        <p:nvSpPr>
          <p:cNvPr id="33" name="Text 28"/>
          <p:cNvSpPr/>
          <p:nvPr/>
        </p:nvSpPr>
        <p:spPr>
          <a:xfrm>
            <a:off x="4786313" y="4450556"/>
            <a:ext cx="3786188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2026年の推論エンジニアリングは、モデルそのものよりも</a:t>
            </a:r>
            <a:r>
              <a:rPr lang="en-US" sz="9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「推論</a:t>
            </a:r>
            <a:r>
              <a:rPr lang="en-US" sz="900" b="1" dirty="0">
                <a:solidFill>
                  <a:srgbClr val="3182CE"/>
                </a:solidFill>
                <a:latin typeface="Noto Sans JP ExtraBold" pitchFamily="34" charset="0"/>
                <a:ea typeface="Noto Sans JP ExtraBold" pitchFamily="34" charset="-122"/>
                <a:cs typeface="Noto Sans JP ExtraBold" pitchFamily="34" charset="-120"/>
              </a:rPr>
              <a:t>スタックの最適化」</a:t>
            </a:r>
            <a:r>
              <a:rPr lang="en-US" sz="950" dirty="0">
                <a:solidFill>
                  <a:srgbClr val="4A5568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が真の壁となります。</a:t>
            </a:r>
            <a:endParaRPr lang="en-US" sz="950" dirty="0"/>
          </a:p>
        </p:txBody>
      </p:sp>
      <p:sp>
        <p:nvSpPr>
          <p:cNvPr id="34" name="Text 29"/>
          <p:cNvSpPr/>
          <p:nvPr/>
        </p:nvSpPr>
        <p:spPr>
          <a:xfrm>
            <a:off x="571500" y="4686300"/>
            <a:ext cx="250567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50" dirty="0">
                <a:solidFill>
                  <a:srgbClr val="A0AEC0"/>
                </a:solidFill>
                <a:latin typeface="Noto Sans JP Light" pitchFamily="34" charset="0"/>
                <a:ea typeface="Noto Sans JP Light" pitchFamily="34" charset="-122"/>
                <a:cs typeface="Noto Sans JP Light" pitchFamily="34" charset="-120"/>
              </a:rPr>
              <a:t>© 2026 LLM Inference Technology Map | Manus AI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2026-05-13T02:29:28Z</dcterms:created>
  <dcterms:modified xsi:type="dcterms:W3CDTF">2026-05-13T02:29:28Z</dcterms:modified>
</cp:coreProperties>
</file>